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53"/>
  </p:notesMasterIdLst>
  <p:sldIdLst>
    <p:sldId id="258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3" r:id="rId36"/>
    <p:sldId id="291" r:id="rId37"/>
    <p:sldId id="292" r:id="rId38"/>
    <p:sldId id="307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076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784"/>
    <p:restoredTop sz="94674"/>
  </p:normalViewPr>
  <p:slideViewPr>
    <p:cSldViewPr snapToGrid="0" snapToObjects="1">
      <p:cViewPr varScale="1">
        <p:scale>
          <a:sx n="124" d="100"/>
          <a:sy n="124" d="100"/>
        </p:scale>
        <p:origin x="30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9" d="100"/>
          <a:sy n="99" d="100"/>
        </p:scale>
        <p:origin x="4272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C70F0E-BEB6-EA48-B651-8B80B020ED75}" type="datetimeFigureOut">
              <a:rPr lang="en-US" smtClean="0"/>
              <a:t>1/14/20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A7D7AF-1A14-834E-A82E-0B2C1C7FA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4326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2758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1711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5440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0419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1901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4672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599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0490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6579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00582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1486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35309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19890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56320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74789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62268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94469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92363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67534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82747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57190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7353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62685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11210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1123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21368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36275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23910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33994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235288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020893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60346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0169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86636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16572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72911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22608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57378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84479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78818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5245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21002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61364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072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11852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52613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5779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1583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1604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3349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7714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101D80-94DB-7F4F-9E45-8E9F42B2CF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D7A21C-71B4-C34F-BF23-2CB179CF5D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BAF403-3432-A146-B7AF-E1A0B073B1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C0BF6-AA2A-DE45-A2AF-1CA6964CC6E6}" type="datetime1">
              <a:rPr lang="en-US" smtClean="0"/>
              <a:t>1/14/20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BFF7C5-D627-EA44-9D8C-9D73B0615B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/>
              <a:t>《</a:t>
            </a:r>
            <a:r>
              <a:rPr lang="zh-CN" altLang="en-US" dirty="0"/>
              <a:t>自然语言处理入门</a:t>
            </a:r>
            <a:r>
              <a:rPr lang="en-US" altLang="zh-CN" dirty="0"/>
              <a:t>》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B1282A-5C44-8546-B947-3739714CB0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A2BF05-A44F-3545-9B2C-C8DF67F250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9260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EF25C6-66A8-5E4C-B004-B55788C1D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41417B3-EDE1-8141-9643-6E26107AFE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BC4594-9624-414D-8F8E-A9D960EB3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FBD9D-2EF8-AA46-A88D-7F29EE2B79CD}" type="datetime1">
              <a:rPr lang="en-US" smtClean="0"/>
              <a:t>1/14/20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D0F046-3DF2-EF41-9156-B8B4193C4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/>
              <a:t>《</a:t>
            </a:r>
            <a:r>
              <a:rPr lang="zh-CN" altLang="en-US" dirty="0"/>
              <a:t>自然语言处理入门</a:t>
            </a:r>
            <a:r>
              <a:rPr lang="en-US" altLang="zh-CN" dirty="0"/>
              <a:t>》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C2ECDA-E819-3641-98C4-E8F086DE4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A2BF05-A44F-3545-9B2C-C8DF67F250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7603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7421821-9CC1-1142-8008-0B5E224E893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978E7F-5873-F946-A06D-31E19B35C5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E72BD8-6E62-574C-98AC-39F5939DBC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AE220-9607-E14F-93BA-ACB82826DCB3}" type="datetime1">
              <a:rPr lang="en-US" smtClean="0"/>
              <a:t>1/14/20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A4DEC7-CA33-C242-9513-AAFB52A2BA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/>
              <a:t>《</a:t>
            </a:r>
            <a:r>
              <a:rPr lang="zh-CN" altLang="en-US" dirty="0"/>
              <a:t>自然语言处理入门</a:t>
            </a:r>
            <a:r>
              <a:rPr lang="en-US" altLang="zh-CN" dirty="0"/>
              <a:t>》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740F80-50A6-6349-9307-BE7ECFD09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A2BF05-A44F-3545-9B2C-C8DF67F250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3275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896B1-0510-704F-BE60-ED3BBBE196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B30ABD-F3E4-6C4B-B9C4-8CE8147768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389201-0D5A-F340-B641-5D808E9D45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E2D26-3F9A-E14B-82C2-F59323BA0F60}" type="datetime1">
              <a:rPr lang="en-US" smtClean="0"/>
              <a:t>1/14/20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89558F-879B-E04C-B223-8D8962D93B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SimSun" panose="02010600030101010101" pitchFamily="2" charset="-122"/>
                <a:ea typeface="SimSun" panose="02010600030101010101" pitchFamily="2" charset="-122"/>
              </a:defRPr>
            </a:lvl1pPr>
          </a:lstStyle>
          <a:p>
            <a:r>
              <a:rPr lang="en-US" altLang="zh-CN" dirty="0"/>
              <a:t>《</a:t>
            </a:r>
            <a:r>
              <a:rPr lang="zh-CN" altLang="en-US" dirty="0"/>
              <a:t>自然语言处理入门</a:t>
            </a:r>
            <a:r>
              <a:rPr lang="en-US" altLang="zh-CN" dirty="0"/>
              <a:t>》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0AE89-8582-B64E-A6BD-C61E3BAF5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A2BF05-A44F-3545-9B2C-C8DF67F250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9401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2BFD5-39D1-DF42-884B-DEC9C49AC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D95D03-9490-2E49-A5AE-E684504E02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170EA9-FED7-6E40-80AD-BD214BBCE2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D2A24-D189-444E-8740-E52BA0B0DB5B}" type="datetime1">
              <a:rPr lang="en-US" smtClean="0"/>
              <a:t>1/14/20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A08D35-5FA3-4A42-9C3C-BE53555661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/>
              <a:t>《</a:t>
            </a:r>
            <a:r>
              <a:rPr lang="zh-CN" altLang="en-US" dirty="0"/>
              <a:t>自然语言处理入门</a:t>
            </a:r>
            <a:r>
              <a:rPr lang="en-US" altLang="zh-CN" dirty="0"/>
              <a:t>》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BFA54D-5A95-5C4E-AD42-0FD56E923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A2BF05-A44F-3545-9B2C-C8DF67F250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6606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8194E9-1314-9842-9A42-35FA76894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22E073-9DD3-7748-ACE8-C8A02EE2712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C43BD1-4D19-F44A-9AB7-8E0FF1D286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449355-FC8C-A241-A54E-A228B3F80A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15690-F144-194A-9E73-74FA897FF0B7}" type="datetime1">
              <a:rPr lang="en-US" smtClean="0"/>
              <a:t>1/14/20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F469B6-79F0-4841-9168-70B5CFA9B4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/>
              <a:t>《</a:t>
            </a:r>
            <a:r>
              <a:rPr lang="zh-CN" altLang="en-US" dirty="0"/>
              <a:t>自然语言处理入门</a:t>
            </a:r>
            <a:r>
              <a:rPr lang="en-US" altLang="zh-CN" dirty="0"/>
              <a:t>》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43470A-8DF8-9147-B67B-79DB15746F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A2BF05-A44F-3545-9B2C-C8DF67F250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2109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182095-0064-AD48-8E0A-8E58C99FBA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7CCF12-7DD7-6849-AF44-9FB9C0FA87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D64AF4-05D4-2347-9B4E-5D06049899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F380CC-1937-FB4D-833A-E65D53E188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7127726-8702-9741-828B-2D78402E2E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89290F7-0F39-D143-9001-C7671CC6AB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58EBB-5742-7D45-9A98-88F5BBCCAA86}" type="datetime1">
              <a:rPr lang="en-US" smtClean="0"/>
              <a:t>1/14/20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519964E-CA32-614A-8608-ABCEEDD23C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/>
              <a:t>《</a:t>
            </a:r>
            <a:r>
              <a:rPr lang="zh-CN" altLang="en-US" dirty="0"/>
              <a:t>自然语言处理入门</a:t>
            </a:r>
            <a:r>
              <a:rPr lang="en-US" altLang="zh-CN" dirty="0"/>
              <a:t>》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4B537F-5A73-6A44-B7EC-3E2DAE9086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A2BF05-A44F-3545-9B2C-C8DF67F250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0352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C0905F-102E-4E42-8E3D-5D742E168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4E9B53A-0A52-E34B-AA2F-D72820F0DC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6E4EF-4AB7-284F-8E06-F261B78A6C58}" type="datetime1">
              <a:rPr lang="en-US" smtClean="0"/>
              <a:t>1/14/20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D56C2E-44C6-4344-9DA4-8E3FF7C8CC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/>
              <a:t>《</a:t>
            </a:r>
            <a:r>
              <a:rPr lang="zh-CN" altLang="en-US" dirty="0"/>
              <a:t>自然语言处理入门</a:t>
            </a:r>
            <a:r>
              <a:rPr lang="en-US" altLang="zh-CN" dirty="0"/>
              <a:t>》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1A9A4D-F3FE-FB43-B7A5-C6E9188DEA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A2BF05-A44F-3545-9B2C-C8DF67F250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5516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BB5BF12-E4A8-804B-8B18-2CEFCF26FE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4D1B1-5A3B-754C-AD70-9F66832C0445}" type="datetime1">
              <a:rPr lang="en-US" smtClean="0"/>
              <a:t>1/14/20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483356D-FD96-944D-A050-608F61955F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/>
              <a:t>《</a:t>
            </a:r>
            <a:r>
              <a:rPr lang="zh-CN" altLang="en-US" dirty="0"/>
              <a:t>自然语言处理入门</a:t>
            </a:r>
            <a:r>
              <a:rPr lang="en-US" altLang="zh-CN" dirty="0"/>
              <a:t>》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9BA2C3-AC8F-E54D-AB88-24D9127F08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A2BF05-A44F-3545-9B2C-C8DF67F250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3509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4E84D-F9E2-4043-928C-3A7BCDF518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16562C-EBAC-2B4D-9D66-1CCA08C62E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590765-AC88-E94A-BF8F-8A0BB9779F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6932B2-3C4A-A24B-A000-C2200FD12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03999-7A5C-7D4E-97B0-CF7C5EAE6637}" type="datetime1">
              <a:rPr lang="en-US" smtClean="0"/>
              <a:t>1/14/20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FE6FAF-E975-AF4A-9D65-62C191F1B5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/>
              <a:t>《</a:t>
            </a:r>
            <a:r>
              <a:rPr lang="zh-CN" altLang="en-US" dirty="0"/>
              <a:t>自然语言处理入门</a:t>
            </a:r>
            <a:r>
              <a:rPr lang="en-US" altLang="zh-CN" dirty="0"/>
              <a:t>》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7A937A-267E-0C4C-B8A7-3F2BF0BEB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A2BF05-A44F-3545-9B2C-C8DF67F250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1708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051D5-48DE-D147-A1F8-DA1D978D37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3BB91C3-3585-9B41-9C89-96FE20276A1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1ABE68-4F98-A04D-8A74-1996D0DE1C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F94D99-47EC-4F4A-AB53-B2F6A64448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83CB7B-2F9A-BB4A-A375-1C20B1FB05BD}" type="datetime1">
              <a:rPr lang="en-US" smtClean="0"/>
              <a:t>1/14/20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3C62EB-C52C-004B-9D08-7B6F4A0FB7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/>
              <a:t>《</a:t>
            </a:r>
            <a:r>
              <a:rPr lang="zh-CN" altLang="en-US" dirty="0"/>
              <a:t>自然语言处理入门</a:t>
            </a:r>
            <a:r>
              <a:rPr lang="en-US" altLang="zh-CN" dirty="0"/>
              <a:t>》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DC55A5-19C4-FE45-9995-A695A2D0C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A2BF05-A44F-3545-9B2C-C8DF67F250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7701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hyperlink" Target="https://github.com/hankcs/HanLP" TargetMode="Externa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9DF70D1-529E-344E-8253-455B4F3190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FFC6AE-26EE-8246-A186-AB3CD74C9F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D466DA-1976-CB48-849E-EDD4BC4194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CEED93-12C4-6149-A6D5-F96AC552038D}" type="datetime1">
              <a:rPr lang="en-US" smtClean="0"/>
              <a:t>1/14/20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DAA94B-2A31-8D45-A0BB-8287569AF9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A2BF05-A44F-3545-9B2C-C8DF67F2509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8B216FB-6A12-4C49-9FB4-2CD4160DF4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CN" dirty="0"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《</a:t>
            </a:r>
            <a:r>
              <a:rPr lang="zh-CN" altLang="en-US" dirty="0"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自然语言处理入门</a:t>
            </a:r>
            <a:r>
              <a:rPr lang="en-US" altLang="zh-CN" dirty="0"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》</a:t>
            </a:r>
            <a:endParaRPr lang="en-US" sz="1200" kern="1200" dirty="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00967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SimSun" panose="02010600030101010101" pitchFamily="2" charset="-122"/>
          <a:ea typeface="SimSun" panose="02010600030101010101" pitchFamily="2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SimSun" panose="02010600030101010101" pitchFamily="2" charset="-122"/>
          <a:ea typeface="SimSun" panose="02010600030101010101" pitchFamily="2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SimSun" panose="02010600030101010101" pitchFamily="2" charset="-122"/>
          <a:ea typeface="SimSun" panose="02010600030101010101" pitchFamily="2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SimSun" panose="02010600030101010101" pitchFamily="2" charset="-122"/>
          <a:ea typeface="SimSun" panose="02010600030101010101" pitchFamily="2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imSun" panose="02010600030101010101" pitchFamily="2" charset="-122"/>
          <a:ea typeface="SimSun" panose="02010600030101010101" pitchFamily="2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imSun" panose="02010600030101010101" pitchFamily="2" charset="-122"/>
          <a:ea typeface="SimSun" panose="02010600030101010101" pitchFamily="2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nkcs/HanLP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nkcs/HanLP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g"/><Relationship Id="rId5" Type="http://schemas.openxmlformats.org/officeDocument/2006/relationships/image" Target="../media/image2.png"/><Relationship Id="rId4" Type="http://schemas.openxmlformats.org/officeDocument/2006/relationships/hyperlink" Target="https://github.com/hankcs/HanLP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emf"/><Relationship Id="rId5" Type="http://schemas.openxmlformats.org/officeDocument/2006/relationships/image" Target="../media/image2.png"/><Relationship Id="rId4" Type="http://schemas.openxmlformats.org/officeDocument/2006/relationships/hyperlink" Target="https://github.com/hankcs/HanLP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g"/><Relationship Id="rId5" Type="http://schemas.openxmlformats.org/officeDocument/2006/relationships/image" Target="../media/image2.png"/><Relationship Id="rId4" Type="http://schemas.openxmlformats.org/officeDocument/2006/relationships/hyperlink" Target="https://github.com/hankcs/HanLP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2.png"/><Relationship Id="rId4" Type="http://schemas.openxmlformats.org/officeDocument/2006/relationships/hyperlink" Target="https://github.com/hankcs/HanLP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hyperlink" Target="https://github.com/hankcs/HanLP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nkcs/HanLP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hyperlink" Target="https://github.com/hankcs/HanLP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hyperlink" Target="https://github.com/hankcs/HanLP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nkcs/HanLP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nkcs/HanLP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nkcs/HanLP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nkcs/HanLP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nkcs/HanLP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nkcs/HanLP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nkcs/HanLP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nkcs/HanLP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nkcs/HanLP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nkcs/HanLP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nkcs/HanLP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g"/><Relationship Id="rId5" Type="http://schemas.openxmlformats.org/officeDocument/2006/relationships/image" Target="../media/image2.png"/><Relationship Id="rId4" Type="http://schemas.openxmlformats.org/officeDocument/2006/relationships/hyperlink" Target="https://github.com/hankcs/HanLP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nkcs/HanLP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nkcs/HanLP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nkcs/HanLP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g"/><Relationship Id="rId4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nkcs/HanLP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nkcs/HanLP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nkcs/HanLP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nkcs/HanLP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nkcs/HanLP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hyperlink" Target="https://github.com/hankcs/HanLP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nkcs/HanLP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g"/><Relationship Id="rId5" Type="http://schemas.openxmlformats.org/officeDocument/2006/relationships/image" Target="../media/image2.png"/><Relationship Id="rId4" Type="http://schemas.openxmlformats.org/officeDocument/2006/relationships/hyperlink" Target="https://github.com/hankcs/HanLP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nkcs/HanLP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g"/><Relationship Id="rId5" Type="http://schemas.openxmlformats.org/officeDocument/2006/relationships/image" Target="../media/image39.png"/><Relationship Id="rId4" Type="http://schemas.openxmlformats.org/officeDocument/2006/relationships/image" Target="../media/image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nkcs/HanLP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nkcs/HanLP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nkcs/HanLP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nkcs/HanLP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nkcs/HanLP" TargetMode="Externa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nkcs/HanLP" TargetMode="Externa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nkcs/HanLP" TargetMode="Externa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g"/><Relationship Id="rId4" Type="http://schemas.openxmlformats.org/officeDocument/2006/relationships/image" Target="../media/image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nkcs/HanLP" TargetMode="Externa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nkcs/HanLP" TargetMode="Externa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5" Type="http://schemas.openxmlformats.org/officeDocument/2006/relationships/image" Target="../media/image2.png"/><Relationship Id="rId4" Type="http://schemas.openxmlformats.org/officeDocument/2006/relationships/hyperlink" Target="https://github.com/hankcs/HanLP" TargetMode="Externa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nkcs/HanLP" TargetMode="Externa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nkcs/HanLP" TargetMode="Externa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nkcs/HanLP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nkcs/HanLP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hyperlink" Target="https://github.com/hankcs/HanLP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hyperlink" Target="https://github.com/hankcs/HanLP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C5699EC-1EFD-EE4B-AD5F-22ACD757490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-162773"/>
            <a:ext cx="12192000" cy="71810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39BA157-C74E-DF4C-A98E-74614F2150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48334" y="704335"/>
            <a:ext cx="889687" cy="5820032"/>
          </a:xfrm>
        </p:spPr>
        <p:txBody>
          <a:bodyPr vert="wordArtVert">
            <a:noAutofit/>
          </a:bodyPr>
          <a:lstStyle/>
          <a:p>
            <a:r>
              <a:rPr lang="zh-CN" altLang="en-US" sz="2800" b="1" dirty="0">
                <a:solidFill>
                  <a:srgbClr val="A07660"/>
                </a:solidFill>
              </a:rPr>
              <a:t>第四章 隐马尔可夫模型</a:t>
            </a:r>
            <a:br>
              <a:rPr lang="en-US" altLang="zh-CN" sz="2800" b="1" dirty="0">
                <a:solidFill>
                  <a:srgbClr val="A07660"/>
                </a:solidFill>
              </a:rPr>
            </a:br>
            <a:r>
              <a:rPr lang="en-US" altLang="zh-CN" sz="2800" b="1" dirty="0">
                <a:solidFill>
                  <a:srgbClr val="A07660"/>
                </a:solidFill>
              </a:rPr>
              <a:t>      </a:t>
            </a:r>
            <a:r>
              <a:rPr lang="zh-CN" altLang="en-US" sz="2800" b="1" dirty="0">
                <a:solidFill>
                  <a:srgbClr val="A07660"/>
                </a:solidFill>
              </a:rPr>
              <a:t>与序列标注</a:t>
            </a:r>
            <a:endParaRPr lang="en-US" sz="2800" b="1" dirty="0">
              <a:solidFill>
                <a:srgbClr val="A076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7546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4.2.1 </a:t>
            </a:r>
            <a:r>
              <a:rPr lang="zh-CN" altLang="en-US" b="1" dirty="0"/>
              <a:t>从马尔可夫假设到隐马尔可夫模型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D17830-F7E2-4249-9970-B84143D4A4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用箭头表示事件的依赖关系（箭头终点是结果，依赖于起点的因缘）</a:t>
            </a:r>
            <a:endParaRPr lang="en-US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785AE-8204-3149-80EB-977453C04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《</a:t>
            </a:r>
            <a:r>
              <a:rPr lang="zh-CN" altLang="en-US" dirty="0">
                <a:hlinkClick r:id="rId3"/>
              </a:rPr>
              <a:t>自然语言处理入门</a:t>
            </a:r>
            <a:r>
              <a:rPr lang="en-US" altLang="zh-CN" dirty="0">
                <a:hlinkClick r:id="rId3"/>
              </a:rPr>
              <a:t>》</a:t>
            </a:r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810BCE41-2D21-2542-BDE7-B865E9839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0963" y="6198393"/>
            <a:ext cx="681037" cy="681037"/>
          </a:xfrm>
          <a:prstGeom prst="rect">
            <a:avLst/>
          </a:prstGeom>
        </p:spPr>
      </p:pic>
      <p:pic>
        <p:nvPicPr>
          <p:cNvPr id="6" name="Picture">
            <a:extLst>
              <a:ext uri="{FF2B5EF4-FFF2-40B4-BE49-F238E27FC236}">
                <a16:creationId xmlns:a16="http://schemas.microsoft.com/office/drawing/2014/main" id="{BB5A545D-149B-2F47-AB48-5A665AD7B3DF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 bwMode="auto">
          <a:xfrm>
            <a:off x="3892550" y="3429000"/>
            <a:ext cx="4406900" cy="2489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C80C656-65F8-834F-812E-0C5FADAC93B4}"/>
              </a:ext>
            </a:extLst>
          </p:cNvPr>
          <p:cNvSpPr/>
          <p:nvPr/>
        </p:nvSpPr>
        <p:spPr>
          <a:xfrm>
            <a:off x="3245700" y="2880281"/>
            <a:ext cx="57006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zh-CN" altLang="en-US" b="1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图</a:t>
            </a:r>
            <a:r>
              <a:rPr lang="en-US" b="1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4-7 </a:t>
            </a:r>
            <a:r>
              <a:rPr lang="zh-CN" altLang="en-US" b="1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隐马尔可夫模型状态序列与观测序列的依赖关系</a:t>
            </a:r>
            <a:endParaRPr lang="en-US" dirty="0">
              <a:latin typeface="Cambria" panose="020405030504060302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47358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4.2.1 </a:t>
            </a:r>
            <a:r>
              <a:rPr lang="zh-CN" altLang="en-US" b="1" dirty="0"/>
              <a:t>从马尔可夫假设到隐马尔可夫模型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D17830-F7E2-4249-9970-B84143D4A4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b="1" dirty="0"/>
              <a:t>隐马尔可夫模型</a:t>
            </a:r>
            <a:r>
              <a:rPr lang="zh-CN" altLang="en-US" dirty="0"/>
              <a:t>利用三个要素来模拟时序序列的发生过程</a:t>
            </a:r>
            <a:endParaRPr lang="en-US" altLang="zh-CN" dirty="0"/>
          </a:p>
          <a:p>
            <a:pPr lvl="1"/>
            <a:r>
              <a:rPr lang="zh-CN" altLang="en-US" dirty="0"/>
              <a:t>初始状态概率向量</a:t>
            </a:r>
            <a:endParaRPr lang="en-US" altLang="zh-CN" dirty="0"/>
          </a:p>
          <a:p>
            <a:pPr lvl="1"/>
            <a:r>
              <a:rPr lang="zh-CN" altLang="en-US" dirty="0"/>
              <a:t>状态转移概率矩阵</a:t>
            </a:r>
            <a:endParaRPr lang="en-US" altLang="zh-CN" dirty="0"/>
          </a:p>
          <a:p>
            <a:pPr lvl="1"/>
            <a:r>
              <a:rPr lang="zh-CN" altLang="en-US" dirty="0"/>
              <a:t>发射概率矩阵（也称作观测概率矩阵）</a:t>
            </a:r>
            <a:endParaRPr lang="en-US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785AE-8204-3149-80EB-977453C04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《</a:t>
            </a:r>
            <a:r>
              <a:rPr lang="zh-CN" altLang="en-US" dirty="0">
                <a:hlinkClick r:id="rId3"/>
              </a:rPr>
              <a:t>自然语言处理入门</a:t>
            </a:r>
            <a:r>
              <a:rPr lang="en-US" altLang="zh-CN" dirty="0">
                <a:hlinkClick r:id="rId3"/>
              </a:rPr>
              <a:t>》</a:t>
            </a:r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810BCE41-2D21-2542-BDE7-B865E9839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0963" y="6198393"/>
            <a:ext cx="681037" cy="681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0208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4.2.2 </a:t>
            </a:r>
            <a:r>
              <a:rPr lang="zh-CN" altLang="en-US" b="1" dirty="0"/>
              <a:t>初始状态概率向量</a:t>
            </a: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D17830-F7E2-4249-9970-B84143D4A4A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系统启动时进入的第一个状态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称为</a:t>
                </a:r>
                <a:r>
                  <a:rPr lang="zh-CN" altLang="en-US" b="1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初始状态</a:t>
                </a:r>
                <a:endParaRPr lang="en-US" altLang="zh-CN" b="1" dirty="0"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 lvl="1"/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假设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𝑦</m:t>
                    </m:r>
                  </m:oMath>
                </a14:m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有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𝑁</m:t>
                    </m:r>
                  </m:oMath>
                </a14:m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种可能的取值，即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∈{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,⋯,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}</m:t>
                    </m:r>
                  </m:oMath>
                </a14:m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，那么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就是一个独立的离散型随机变量，由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𝑝</m:t>
                    </m:r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∣</m:t>
                    </m:r>
                    <m:r>
                      <a:rPr lang="en-US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𝝅</m:t>
                    </m:r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描述</a:t>
                </a:r>
                <a:endParaRPr lang="en-US" altLang="zh-CN" dirty="0"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 lvl="1"/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其中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𝝅</m:t>
                    </m:r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,⋯,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sub>
                    </m:sSub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T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,0≤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≤1,</m:t>
                    </m:r>
                    <m:nary>
                      <m:naryPr>
                        <m:chr m:val="∑"/>
                        <m:limLoc m:val="undOvr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=1</m:t>
                    </m:r>
                  </m:oMath>
                </a14:m>
                <a:r>
                  <a:rPr 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是概率分布的参数向量，称为</a:t>
                </a:r>
                <a:r>
                  <a:rPr lang="zh-CN" altLang="en-US" b="1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初始状态概率向量</a:t>
                </a:r>
                <a:endParaRPr lang="en-US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D17830-F7E2-4249-9970-B84143D4A4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65" t="-3216" r="-4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785AE-8204-3149-80EB-977453C04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hlinkClick r:id="rId4"/>
              </a:rPr>
              <a:t>《</a:t>
            </a:r>
            <a:r>
              <a:rPr lang="zh-CN" altLang="en-US" dirty="0">
                <a:hlinkClick r:id="rId4"/>
              </a:rPr>
              <a:t>自然语言处理入门</a:t>
            </a:r>
            <a:r>
              <a:rPr lang="en-US" altLang="zh-CN" dirty="0">
                <a:hlinkClick r:id="rId4"/>
              </a:rPr>
              <a:t>》</a:t>
            </a:r>
            <a:endParaRPr lang="en-US" dirty="0"/>
          </a:p>
        </p:txBody>
      </p:sp>
      <p:pic>
        <p:nvPicPr>
          <p:cNvPr id="7" name="Picture 6">
            <a:hlinkClick r:id="rId4"/>
            <a:extLst>
              <a:ext uri="{FF2B5EF4-FFF2-40B4-BE49-F238E27FC236}">
                <a16:creationId xmlns:a16="http://schemas.microsoft.com/office/drawing/2014/main" id="{810BCE41-2D21-2542-BDE7-B865E9839A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10963" y="6198393"/>
            <a:ext cx="681037" cy="681037"/>
          </a:xfrm>
          <a:prstGeom prst="rect">
            <a:avLst/>
          </a:prstGeom>
        </p:spPr>
      </p:pic>
      <p:pic>
        <p:nvPicPr>
          <p:cNvPr id="6" name="Picture">
            <a:extLst>
              <a:ext uri="{FF2B5EF4-FFF2-40B4-BE49-F238E27FC236}">
                <a16:creationId xmlns:a16="http://schemas.microsoft.com/office/drawing/2014/main" id="{1D89213C-9A9C-6148-B455-ADD77C689585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 bwMode="auto">
          <a:xfrm>
            <a:off x="3429000" y="4082573"/>
            <a:ext cx="5334000" cy="211582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D018867-0854-574F-BA6F-A9F25E23E1A2}"/>
              </a:ext>
            </a:extLst>
          </p:cNvPr>
          <p:cNvSpPr/>
          <p:nvPr/>
        </p:nvSpPr>
        <p:spPr>
          <a:xfrm>
            <a:off x="4043438" y="3739950"/>
            <a:ext cx="47195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zh-CN" altLang="en-US" b="1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图</a:t>
            </a:r>
            <a:r>
              <a:rPr lang="en-US" b="1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4-8</a:t>
            </a:r>
            <a:r>
              <a:rPr lang="zh-CN" altLang="en-US" b="1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隐马尔可夫模型中的初始状态概率向量</a:t>
            </a:r>
            <a:endParaRPr lang="en-US" dirty="0">
              <a:latin typeface="Cambria" panose="020405030504060302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4046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4.2.2 </a:t>
            </a:r>
            <a:r>
              <a:rPr lang="zh-CN" altLang="en-US" b="1" dirty="0"/>
              <a:t>初始状态概率向量</a:t>
            </a: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D17830-F7E2-4249-9970-B84143D4A4A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𝝅</m:t>
                    </m:r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,⋯,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sub>
                    </m:sSub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T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,0≤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≤1,</m:t>
                    </m:r>
                    <m:nary>
                      <m:naryPr>
                        <m:chr m:val="∑"/>
                        <m:limLoc m:val="undOvr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=1</m:t>
                    </m:r>
                  </m:oMath>
                </a14:m>
                <a:r>
                  <a:rPr 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是概率分布的参数向量，称为</a:t>
                </a:r>
                <a:r>
                  <a:rPr lang="zh-CN" altLang="en-US" b="1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初始状态概率向量</a:t>
                </a:r>
                <a:endParaRPr lang="en-US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D17830-F7E2-4249-9970-B84143D4A4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65" t="-16374" r="-45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785AE-8204-3149-80EB-977453C04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hlinkClick r:id="rId4"/>
              </a:rPr>
              <a:t>《</a:t>
            </a:r>
            <a:r>
              <a:rPr lang="zh-CN" altLang="en-US" dirty="0">
                <a:hlinkClick r:id="rId4"/>
              </a:rPr>
              <a:t>自然语言处理入门</a:t>
            </a:r>
            <a:r>
              <a:rPr lang="en-US" altLang="zh-CN" dirty="0">
                <a:hlinkClick r:id="rId4"/>
              </a:rPr>
              <a:t>》</a:t>
            </a:r>
            <a:endParaRPr lang="en-US" dirty="0"/>
          </a:p>
        </p:txBody>
      </p:sp>
      <p:pic>
        <p:nvPicPr>
          <p:cNvPr id="7" name="Picture 6">
            <a:hlinkClick r:id="rId4"/>
            <a:extLst>
              <a:ext uri="{FF2B5EF4-FFF2-40B4-BE49-F238E27FC236}">
                <a16:creationId xmlns:a16="http://schemas.microsoft.com/office/drawing/2014/main" id="{810BCE41-2D21-2542-BDE7-B865E9839A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10963" y="6198393"/>
            <a:ext cx="681037" cy="6810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3479371-A410-F746-A6D5-C9F732C4B0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55957" y="2890891"/>
            <a:ext cx="9398000" cy="25146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B89A4620-8AB3-DE48-97E4-A6D35716AB57}"/>
                  </a:ext>
                </a:extLst>
              </p:cNvPr>
              <p:cNvSpPr/>
              <p:nvPr/>
            </p:nvSpPr>
            <p:spPr>
              <a:xfrm>
                <a:off x="1336497" y="5712659"/>
                <a:ext cx="7750139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dirty="0">
                    <a:latin typeface="Cambria" panose="020405030504060302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此时</a:t>
                </a:r>
                <a:r>
                  <a:rPr lang="zh-CN" altLang="en-US" b="1" dirty="0">
                    <a:latin typeface="Cambria" panose="020405030504060302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隐马尔可夫模型</a:t>
                </a:r>
                <a:r>
                  <a:rPr lang="zh-CN" altLang="en-US" dirty="0">
                    <a:latin typeface="Cambria" panose="020405030504060302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的初始状态概率向量为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𝝅</m:t>
                    </m:r>
                    <m:r>
                      <a:rPr lang="en-US" i="1"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=[0.7,0,0,0.3]</m:t>
                    </m:r>
                  </m:oMath>
                </a14:m>
                <a:r>
                  <a:rPr lang="en-US" dirty="0">
                    <a:effectLst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B89A4620-8AB3-DE48-97E4-A6D35716AB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6497" y="5712659"/>
                <a:ext cx="7750139" cy="369332"/>
              </a:xfrm>
              <a:prstGeom prst="rect">
                <a:avLst/>
              </a:prstGeom>
              <a:blipFill>
                <a:blip r:embed="rId7"/>
                <a:stretch>
                  <a:fillRect l="-491" t="-13333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030793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4.2.3 </a:t>
            </a:r>
            <a:r>
              <a:rPr lang="zh-CN" altLang="en-US" b="1" dirty="0"/>
              <a:t>状态转移概率矩阵</a:t>
            </a: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D17830-F7E2-4249-9970-B84143D4A4A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从状态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到状态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的概率就构成了一个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𝑁</m:t>
                    </m:r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𝑁</m:t>
                    </m:r>
                  </m:oMath>
                </a14:m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的方阵，称为</a:t>
                </a:r>
                <a:r>
                  <a:rPr lang="zh-CN" altLang="en-US" b="1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状态转移概率矩阵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𝑨</m:t>
                    </m:r>
                  </m:oMath>
                </a14:m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：</a:t>
                </a:r>
                <a:endParaRPr lang="en-US" dirty="0"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spcBef>
                    <a:spcPts val="180"/>
                  </a:spcBef>
                  <a:spcAft>
                    <a:spcPts val="18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𝑨</m:t>
                      </m:r>
                      <m:r>
                        <a:rPr lang="en-US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=[</m:t>
                      </m:r>
                      <m:r>
                        <a:rPr lang="en-US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𝑝</m:t>
                      </m:r>
                      <m:r>
                        <a:rPr lang="en-US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∣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]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其中下标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𝑖</m:t>
                    </m:r>
                  </m:oMath>
                </a14:m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、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𝑗</m:t>
                    </m:r>
                  </m:oMath>
                </a14:m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分别表示状态的第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𝑖</m:t>
                    </m:r>
                  </m:oMath>
                </a14:m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、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𝑗</m:t>
                    </m:r>
                  </m:oMath>
                </a14:m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种取值，比如我们约定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1</m:t>
                    </m:r>
                  </m:oMath>
                </a14:m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表示标注集中的</a:t>
                </a:r>
                <a:r>
                  <a:rPr 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B</a:t>
                </a:r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，依序类推。</a:t>
                </a:r>
                <a:endParaRPr lang="en-US" dirty="0"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D17830-F7E2-4249-9970-B84143D4A4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65" t="-3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785AE-8204-3149-80EB-977453C04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hlinkClick r:id="rId4"/>
              </a:rPr>
              <a:t>《</a:t>
            </a:r>
            <a:r>
              <a:rPr lang="zh-CN" altLang="en-US" dirty="0">
                <a:hlinkClick r:id="rId4"/>
              </a:rPr>
              <a:t>自然语言处理入门</a:t>
            </a:r>
            <a:r>
              <a:rPr lang="en-US" altLang="zh-CN" dirty="0">
                <a:hlinkClick r:id="rId4"/>
              </a:rPr>
              <a:t>》</a:t>
            </a:r>
            <a:endParaRPr lang="en-US" dirty="0"/>
          </a:p>
        </p:txBody>
      </p:sp>
      <p:pic>
        <p:nvPicPr>
          <p:cNvPr id="7" name="Picture 6">
            <a:hlinkClick r:id="rId4"/>
            <a:extLst>
              <a:ext uri="{FF2B5EF4-FFF2-40B4-BE49-F238E27FC236}">
                <a16:creationId xmlns:a16="http://schemas.microsoft.com/office/drawing/2014/main" id="{810BCE41-2D21-2542-BDE7-B865E9839A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10963" y="6198393"/>
            <a:ext cx="681037" cy="681037"/>
          </a:xfrm>
          <a:prstGeom prst="rect">
            <a:avLst/>
          </a:prstGeom>
        </p:spPr>
      </p:pic>
      <p:pic>
        <p:nvPicPr>
          <p:cNvPr id="6" name="Picture">
            <a:extLst>
              <a:ext uri="{FF2B5EF4-FFF2-40B4-BE49-F238E27FC236}">
                <a16:creationId xmlns:a16="http://schemas.microsoft.com/office/drawing/2014/main" id="{F38CBC25-6856-694D-A471-5A69624A4633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 bwMode="auto">
          <a:xfrm>
            <a:off x="3634483" y="4150837"/>
            <a:ext cx="5334000" cy="211582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371892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4.2.4 </a:t>
            </a:r>
            <a:r>
              <a:rPr lang="zh-CN" altLang="en-US" b="1" dirty="0"/>
              <a:t>发射概率矩阵</a:t>
            </a: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D17830-F7E2-4249-9970-B84143D4A4A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en-US" dirty="0"/>
                  <a:t>给定每种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zh-CN" altLang="en-US" dirty="0"/>
                  <a:t>，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CN" altLang="en-US" dirty="0"/>
                  <a:t>都是一个独立的离散型随机变量，其参数对应一个向量</a:t>
                </a:r>
                <a:endParaRPr lang="en-US" altLang="zh-CN" dirty="0"/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这些参数向量构成了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𝑁</m:t>
                    </m:r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𝑀</m:t>
                    </m:r>
                  </m:oMath>
                </a14:m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的矩阵，称为</a:t>
                </a:r>
                <a:r>
                  <a:rPr lang="zh-CN" altLang="en-US" b="1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发射概率矩阵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𝑩</m:t>
                    </m:r>
                  </m:oMath>
                </a14:m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。</a:t>
                </a:r>
                <a:endParaRPr lang="en-US" dirty="0"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spcBef>
                    <a:spcPts val="180"/>
                  </a:spcBef>
                  <a:spcAft>
                    <a:spcPts val="18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𝑩</m:t>
                      </m:r>
                      <m:r>
                        <a:rPr lang="en-US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=[</m:t>
                      </m:r>
                      <m:r>
                        <a:rPr lang="en-US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𝑝</m:t>
                      </m:r>
                      <m:r>
                        <a:rPr lang="en-US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∣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]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𝑀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:endParaRPr lang="en-US" dirty="0"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D17830-F7E2-4249-9970-B84143D4A4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65" t="-3216" r="-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785AE-8204-3149-80EB-977453C04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hlinkClick r:id="rId4"/>
              </a:rPr>
              <a:t>《</a:t>
            </a:r>
            <a:r>
              <a:rPr lang="zh-CN" altLang="en-US" dirty="0">
                <a:hlinkClick r:id="rId4"/>
              </a:rPr>
              <a:t>自然语言处理入门</a:t>
            </a:r>
            <a:r>
              <a:rPr lang="en-US" altLang="zh-CN" dirty="0">
                <a:hlinkClick r:id="rId4"/>
              </a:rPr>
              <a:t>》</a:t>
            </a:r>
            <a:endParaRPr lang="en-US" dirty="0"/>
          </a:p>
        </p:txBody>
      </p:sp>
      <p:pic>
        <p:nvPicPr>
          <p:cNvPr id="7" name="Picture 6">
            <a:hlinkClick r:id="rId4"/>
            <a:extLst>
              <a:ext uri="{FF2B5EF4-FFF2-40B4-BE49-F238E27FC236}">
                <a16:creationId xmlns:a16="http://schemas.microsoft.com/office/drawing/2014/main" id="{810BCE41-2D21-2542-BDE7-B865E9839A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10963" y="6198393"/>
            <a:ext cx="681037" cy="681037"/>
          </a:xfrm>
          <a:prstGeom prst="rect">
            <a:avLst/>
          </a:prstGeom>
        </p:spPr>
      </p:pic>
      <p:pic>
        <p:nvPicPr>
          <p:cNvPr id="6" name="Picture">
            <a:extLst>
              <a:ext uri="{FF2B5EF4-FFF2-40B4-BE49-F238E27FC236}">
                <a16:creationId xmlns:a16="http://schemas.microsoft.com/office/drawing/2014/main" id="{F38CBC25-6856-694D-A471-5A69624A4633}"/>
              </a:ext>
            </a:extLst>
          </p:cNvPr>
          <p:cNvPicPr/>
          <p:nvPr/>
        </p:nvPicPr>
        <p:blipFill>
          <a:blip r:embed="rId6"/>
          <a:srcRect/>
          <a:stretch/>
        </p:blipFill>
        <p:spPr bwMode="auto">
          <a:xfrm>
            <a:off x="3640871" y="4150837"/>
            <a:ext cx="5321223" cy="211582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0345609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4.2.5 </a:t>
            </a:r>
            <a:r>
              <a:rPr lang="zh-CN" altLang="en-US" b="1" dirty="0"/>
              <a:t>隐马尔可夫模型的三个基本用法</a:t>
            </a: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D17830-F7E2-4249-9970-B84143D4A4A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342900" lvl="0" indent="-342900">
                  <a:spcAft>
                    <a:spcPts val="1000"/>
                  </a:spcAft>
                  <a:buFont typeface="+mj-lt"/>
                  <a:buAutoNum type="arabicParenR"/>
                </a:pPr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样本生成问题：给定模型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𝜆</m:t>
                    </m:r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=(</m:t>
                    </m:r>
                    <m:r>
                      <a:rPr lang="en-US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𝝅</m:t>
                    </m:r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𝑨</m:t>
                    </m:r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𝑩</m:t>
                    </m:r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，生成满足模型约束的样本，即一系列观测序列及其对应的状态序列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𝒚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e>
                    </m:d>
                  </m:oMath>
                </a14:m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。</a:t>
                </a:r>
                <a:endParaRPr lang="en-US" dirty="0"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 marL="342900" lvl="0" indent="-342900">
                  <a:spcAft>
                    <a:spcPts val="1000"/>
                  </a:spcAft>
                  <a:buFont typeface="+mj-lt"/>
                  <a:buAutoNum type="arabicParenR"/>
                </a:pPr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模型训练问题：给定训练集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𝒚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e>
                    </m:d>
                  </m:oMath>
                </a14:m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，估计模型参数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𝜆</m:t>
                    </m:r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=(</m:t>
                    </m:r>
                    <m:r>
                      <a:rPr lang="en-US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𝝅</m:t>
                    </m:r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𝑨</m:t>
                    </m:r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𝑩</m:t>
                    </m:r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。</a:t>
                </a:r>
                <a:endParaRPr lang="en-US" dirty="0"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 marL="342900" lvl="0" indent="-342900">
                  <a:spcAft>
                    <a:spcPts val="1000"/>
                  </a:spcAft>
                  <a:buFont typeface="+mj-lt"/>
                  <a:buAutoNum type="arabicParenR"/>
                </a:pPr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序列预测问题：已知模型参数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𝜆</m:t>
                    </m:r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=(</m:t>
                    </m:r>
                    <m:r>
                      <a:rPr lang="en-US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𝝅</m:t>
                    </m:r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𝑨</m:t>
                    </m:r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𝑩</m:t>
                    </m:r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，给定观测序列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𝒙</m:t>
                    </m:r>
                  </m:oMath>
                </a14:m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，求最可能的状态序列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𝒚</m:t>
                    </m:r>
                  </m:oMath>
                </a14:m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。</a:t>
                </a:r>
                <a:endParaRPr lang="en-US" dirty="0"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D17830-F7E2-4249-9970-B84143D4A4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86" t="-3216" r="-9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785AE-8204-3149-80EB-977453C04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hlinkClick r:id="rId4"/>
              </a:rPr>
              <a:t>《</a:t>
            </a:r>
            <a:r>
              <a:rPr lang="zh-CN" altLang="en-US" dirty="0">
                <a:hlinkClick r:id="rId4"/>
              </a:rPr>
              <a:t>自然语言处理入门</a:t>
            </a:r>
            <a:r>
              <a:rPr lang="en-US" altLang="zh-CN" dirty="0">
                <a:hlinkClick r:id="rId4"/>
              </a:rPr>
              <a:t>》</a:t>
            </a:r>
            <a:endParaRPr lang="en-US" dirty="0"/>
          </a:p>
        </p:txBody>
      </p:sp>
      <p:pic>
        <p:nvPicPr>
          <p:cNvPr id="7" name="Picture 6">
            <a:hlinkClick r:id="rId4"/>
            <a:extLst>
              <a:ext uri="{FF2B5EF4-FFF2-40B4-BE49-F238E27FC236}">
                <a16:creationId xmlns:a16="http://schemas.microsoft.com/office/drawing/2014/main" id="{810BCE41-2D21-2542-BDE7-B865E9839A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10963" y="6198393"/>
            <a:ext cx="681037" cy="681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8212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4.3 </a:t>
            </a:r>
            <a:r>
              <a:rPr lang="zh-CN" altLang="en-US" b="1" dirty="0"/>
              <a:t>隐马尔可夫模型的样本生成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D17830-F7E2-4249-9970-B84143D4A4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Aft>
                <a:spcPts val="1000"/>
              </a:spcAft>
            </a:pPr>
            <a:r>
              <a:rPr lang="zh-CN" altLang="en-US" dirty="0"/>
              <a:t>熟练掌握样本生成问题，可以巩固对</a:t>
            </a:r>
            <a:r>
              <a:rPr lang="zh-CN" altLang="en-US" b="1" dirty="0"/>
              <a:t>隐马尔可夫模型</a:t>
            </a:r>
            <a:r>
              <a:rPr lang="zh-CN" altLang="en-US" dirty="0"/>
              <a:t>的基本流程的理解</a:t>
            </a:r>
            <a:endParaRPr lang="en-US" dirty="0">
              <a:latin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785AE-8204-3149-80EB-977453C04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《</a:t>
            </a:r>
            <a:r>
              <a:rPr lang="zh-CN" altLang="en-US" dirty="0">
                <a:hlinkClick r:id="rId3"/>
              </a:rPr>
              <a:t>自然语言处理入门</a:t>
            </a:r>
            <a:r>
              <a:rPr lang="en-US" altLang="zh-CN" dirty="0">
                <a:hlinkClick r:id="rId3"/>
              </a:rPr>
              <a:t>》</a:t>
            </a:r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810BCE41-2D21-2542-BDE7-B865E9839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0963" y="6198393"/>
            <a:ext cx="681037" cy="681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750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4.3.1 </a:t>
            </a:r>
            <a:r>
              <a:rPr lang="zh-CN" altLang="en-US" dirty="0"/>
              <a:t>案例</a:t>
            </a:r>
            <a:r>
              <a:rPr lang="en-US" dirty="0"/>
              <a:t>——</a:t>
            </a:r>
            <a:r>
              <a:rPr lang="zh-CN" altLang="en-US" dirty="0"/>
              <a:t>医疗诊断</a:t>
            </a: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D17830-F7E2-4249-9970-B84143D4A4A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spcAft>
                    <a:spcPts val="1000"/>
                  </a:spcAft>
                </a:pPr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某医院招标开发</a:t>
                </a:r>
                <a:r>
                  <a:rPr lang="en-US" dirty="0">
                    <a:cs typeface="Times New Roman" panose="02020603050405020304" pitchFamily="18" charset="0"/>
                  </a:rPr>
                  <a:t>“</a:t>
                </a:r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智能</a:t>
                </a:r>
                <a:r>
                  <a:rPr lang="en-US" dirty="0">
                    <a:cs typeface="Times New Roman" panose="02020603050405020304" pitchFamily="18" charset="0"/>
                  </a:rPr>
                  <a:t>”</a:t>
                </a:r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医疗诊断系统，用来辅助感冒诊断。已知</a:t>
                </a:r>
                <a:endParaRPr lang="en-US" altLang="zh-CN" dirty="0"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 lvl="1">
                  <a:spcAft>
                    <a:spcPts val="1000"/>
                  </a:spcAft>
                </a:pPr>
                <a:r>
                  <a:rPr 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①</a:t>
                </a:r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来诊者只有两种状态：要么健康，要么发烧。</a:t>
                </a:r>
                <a:endParaRPr lang="en-US" altLang="zh-CN" dirty="0"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 lvl="1">
                  <a:spcAft>
                    <a:spcPts val="1000"/>
                  </a:spcAft>
                </a:pPr>
                <a:r>
                  <a:rPr 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②</a:t>
                </a:r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来诊者不确定自己到底是哪种状态，只能回答感觉头晕、体寒或正常。医院认为，</a:t>
                </a:r>
                <a:endParaRPr lang="en-US" altLang="zh-CN" dirty="0"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 lvl="1">
                  <a:spcAft>
                    <a:spcPts val="1000"/>
                  </a:spcAft>
                </a:pPr>
                <a:r>
                  <a:rPr 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③</a:t>
                </a:r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感冒这种病，只跟病人前一天的状态有关，并且，</a:t>
                </a:r>
                <a:endParaRPr lang="en-US" altLang="zh-CN" dirty="0"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 lvl="1">
                  <a:spcAft>
                    <a:spcPts val="1000"/>
                  </a:spcAft>
                </a:pPr>
                <a:r>
                  <a:rPr 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④</a:t>
                </a:r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当天的病情决定当天的身体感觉。有位来诊者的病历卡上完整地记录了最近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𝑇</m:t>
                    </m:r>
                  </m:oMath>
                </a14:m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天的身体感受（头晕、体寒或正常），请预测这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𝑇</m:t>
                    </m:r>
                  </m:oMath>
                </a14:m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天的身体状态（健康或发烧）</a:t>
                </a:r>
                <a:endParaRPr lang="en-US" dirty="0"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D17830-F7E2-4249-9970-B84143D4A4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65" t="-2632" r="-19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785AE-8204-3149-80EB-977453C04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hlinkClick r:id="rId4"/>
              </a:rPr>
              <a:t>《</a:t>
            </a:r>
            <a:r>
              <a:rPr lang="zh-CN" altLang="en-US" dirty="0">
                <a:hlinkClick r:id="rId4"/>
              </a:rPr>
              <a:t>自然语言处理入门</a:t>
            </a:r>
            <a:r>
              <a:rPr lang="en-US" altLang="zh-CN" dirty="0">
                <a:hlinkClick r:id="rId4"/>
              </a:rPr>
              <a:t>》</a:t>
            </a:r>
            <a:endParaRPr lang="en-US" dirty="0"/>
          </a:p>
        </p:txBody>
      </p:sp>
      <p:pic>
        <p:nvPicPr>
          <p:cNvPr id="7" name="Picture 6">
            <a:hlinkClick r:id="rId4"/>
            <a:extLst>
              <a:ext uri="{FF2B5EF4-FFF2-40B4-BE49-F238E27FC236}">
                <a16:creationId xmlns:a16="http://schemas.microsoft.com/office/drawing/2014/main" id="{810BCE41-2D21-2542-BDE7-B865E9839A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10963" y="6198393"/>
            <a:ext cx="681037" cy="681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1064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">
            <a:extLst>
              <a:ext uri="{FF2B5EF4-FFF2-40B4-BE49-F238E27FC236}">
                <a16:creationId xmlns:a16="http://schemas.microsoft.com/office/drawing/2014/main" id="{884CD11B-7B57-3F45-85C5-D33513DBC4A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 bwMode="auto">
          <a:xfrm>
            <a:off x="3429000" y="2168208"/>
            <a:ext cx="5334000" cy="4008755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4.3.1 </a:t>
            </a:r>
            <a:r>
              <a:rPr lang="zh-CN" altLang="en-US" dirty="0"/>
              <a:t>案例</a:t>
            </a:r>
            <a:r>
              <a:rPr lang="en-US" dirty="0"/>
              <a:t>——</a:t>
            </a:r>
            <a:r>
              <a:rPr lang="zh-CN" altLang="en-US" dirty="0"/>
              <a:t>医疗诊断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D17830-F7E2-4249-9970-B84143D4A4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Aft>
                <a:spcPts val="1000"/>
              </a:spcAft>
            </a:pPr>
            <a:r>
              <a:rPr lang="zh-CN" altLang="en-US" dirty="0"/>
              <a:t>感冒发病的规律</a:t>
            </a:r>
            <a:endParaRPr lang="en-US" dirty="0">
              <a:latin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785AE-8204-3149-80EB-977453C04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hlinkClick r:id="rId4"/>
              </a:rPr>
              <a:t>《</a:t>
            </a:r>
            <a:r>
              <a:rPr lang="zh-CN" altLang="en-US" dirty="0">
                <a:hlinkClick r:id="rId4"/>
              </a:rPr>
              <a:t>自然语言处理入门</a:t>
            </a:r>
            <a:r>
              <a:rPr lang="en-US" altLang="zh-CN" dirty="0">
                <a:hlinkClick r:id="rId4"/>
              </a:rPr>
              <a:t>》</a:t>
            </a:r>
            <a:endParaRPr lang="en-US" dirty="0"/>
          </a:p>
        </p:txBody>
      </p:sp>
      <p:pic>
        <p:nvPicPr>
          <p:cNvPr id="7" name="Picture 6">
            <a:hlinkClick r:id="rId4"/>
            <a:extLst>
              <a:ext uri="{FF2B5EF4-FFF2-40B4-BE49-F238E27FC236}">
                <a16:creationId xmlns:a16="http://schemas.microsoft.com/office/drawing/2014/main" id="{810BCE41-2D21-2542-BDE7-B865E9839A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10963" y="6198393"/>
            <a:ext cx="681037" cy="681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2559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第四章 隐马尔可夫模型与序列标注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D17830-F7E2-4249-9970-B84143D4A4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4.1 </a:t>
            </a:r>
            <a:r>
              <a:rPr lang="zh-CN" altLang="en-US" b="1" dirty="0"/>
              <a:t>序列标注问题</a:t>
            </a:r>
            <a:endParaRPr lang="en-US" altLang="zh-CN" b="1" dirty="0"/>
          </a:p>
          <a:p>
            <a:r>
              <a:rPr lang="en-US" b="1" dirty="0"/>
              <a:t>4.2 </a:t>
            </a:r>
            <a:r>
              <a:rPr lang="en-US" b="1" dirty="0" err="1"/>
              <a:t>隐马尔可夫模型</a:t>
            </a:r>
            <a:endParaRPr lang="en-US" b="1" dirty="0"/>
          </a:p>
          <a:p>
            <a:r>
              <a:rPr lang="en-US" b="1" dirty="0"/>
              <a:t>4.3 </a:t>
            </a:r>
            <a:r>
              <a:rPr lang="zh-CN" altLang="en-US" b="1" dirty="0"/>
              <a:t>隐马尔可夫模型的样本生成</a:t>
            </a:r>
            <a:endParaRPr lang="en-US" b="1" dirty="0"/>
          </a:p>
          <a:p>
            <a:r>
              <a:rPr lang="en-US" b="1" dirty="0"/>
              <a:t>4.4 </a:t>
            </a:r>
            <a:r>
              <a:rPr lang="zh-CN" altLang="en-US" b="1" dirty="0"/>
              <a:t>隐马尔可夫模型的训练</a:t>
            </a:r>
            <a:endParaRPr lang="en-US" b="1" dirty="0"/>
          </a:p>
          <a:p>
            <a:r>
              <a:rPr lang="en-US" b="1" dirty="0"/>
              <a:t>4.5 </a:t>
            </a:r>
            <a:r>
              <a:rPr lang="zh-CN" altLang="en-US" b="1" dirty="0"/>
              <a:t>隐马尔可夫模型的预测</a:t>
            </a:r>
            <a:endParaRPr lang="en-US" b="1" dirty="0"/>
          </a:p>
          <a:p>
            <a:r>
              <a:rPr lang="en-US" b="1" dirty="0"/>
              <a:t>4.6 </a:t>
            </a:r>
            <a:r>
              <a:rPr lang="zh-CN" altLang="en-US" b="1" dirty="0"/>
              <a:t>隐马尔可夫模型应用于中文分词</a:t>
            </a:r>
            <a:endParaRPr lang="en-US" b="1" dirty="0"/>
          </a:p>
          <a:p>
            <a:r>
              <a:rPr lang="en-US" b="1"/>
              <a:t>4.7 </a:t>
            </a:r>
            <a:r>
              <a:rPr lang="zh-CN" altLang="en-US" b="1"/>
              <a:t>二阶</a:t>
            </a:r>
            <a:r>
              <a:rPr lang="zh-CN" altLang="en-US" b="1" dirty="0"/>
              <a:t>隐马尔可夫模型</a:t>
            </a:r>
            <a:r>
              <a:rPr lang="en-US" b="1" dirty="0"/>
              <a:t>*</a:t>
            </a:r>
          </a:p>
          <a:p>
            <a:r>
              <a:rPr lang="en-US" b="1" dirty="0"/>
              <a:t>4.8 </a:t>
            </a:r>
            <a:r>
              <a:rPr lang="zh-CN" altLang="en-US" b="1" dirty="0"/>
              <a:t>总结</a:t>
            </a:r>
            <a:endParaRPr lang="en-US" b="1" dirty="0"/>
          </a:p>
          <a:p>
            <a:endParaRPr lang="en-US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785AE-8204-3149-80EB-977453C04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《</a:t>
            </a:r>
            <a:r>
              <a:rPr lang="zh-CN" altLang="en-US" dirty="0">
                <a:hlinkClick r:id="rId3"/>
              </a:rPr>
              <a:t>自然语言处理入门</a:t>
            </a:r>
            <a:r>
              <a:rPr lang="en-US" altLang="zh-CN" dirty="0">
                <a:hlinkClick r:id="rId3"/>
              </a:rPr>
              <a:t>》</a:t>
            </a:r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810BCE41-2D21-2542-BDE7-B865E9839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0963" y="6198393"/>
            <a:ext cx="681037" cy="681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1686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4.3.1 </a:t>
            </a:r>
            <a:r>
              <a:rPr lang="zh-CN" altLang="en-US" dirty="0"/>
              <a:t>案例</a:t>
            </a:r>
            <a:r>
              <a:rPr lang="en-US" dirty="0"/>
              <a:t>——</a:t>
            </a:r>
            <a:r>
              <a:rPr lang="zh-CN" altLang="en-US" dirty="0"/>
              <a:t>医疗诊断</a:t>
            </a:r>
            <a:endParaRPr lang="en-US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785AE-8204-3149-80EB-977453C04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《</a:t>
            </a:r>
            <a:r>
              <a:rPr lang="zh-CN" altLang="en-US" dirty="0">
                <a:hlinkClick r:id="rId3"/>
              </a:rPr>
              <a:t>自然语言处理入门</a:t>
            </a:r>
            <a:r>
              <a:rPr lang="en-US" altLang="zh-CN" dirty="0">
                <a:hlinkClick r:id="rId3"/>
              </a:rPr>
              <a:t>》</a:t>
            </a:r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810BCE41-2D21-2542-BDE7-B865E9839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0963" y="6198393"/>
            <a:ext cx="681037" cy="68103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DF0ED08-3BA3-E34B-8E0B-4C59D492B2CF}"/>
              </a:ext>
            </a:extLst>
          </p:cNvPr>
          <p:cNvSpPr/>
          <p:nvPr/>
        </p:nvSpPr>
        <p:spPr>
          <a:xfrm>
            <a:off x="849331" y="1859339"/>
            <a:ext cx="1085379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states </a:t>
            </a:r>
            <a:r>
              <a:rPr lang="en-US" dirty="0">
                <a:solidFill>
                  <a:srgbClr val="666666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=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(</a:t>
            </a:r>
            <a:r>
              <a:rPr lang="en-US" dirty="0">
                <a:solidFill>
                  <a:srgbClr val="4070A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'Healthy'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dirty="0">
                <a:solidFill>
                  <a:srgbClr val="4070A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'Fever'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)</a:t>
            </a:r>
            <a:br>
              <a:rPr lang="en-US" sz="2000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start_probability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=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{</a:t>
            </a:r>
            <a:r>
              <a:rPr lang="en-US" dirty="0">
                <a:solidFill>
                  <a:srgbClr val="4070A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'Healthy'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: </a:t>
            </a:r>
            <a:r>
              <a:rPr lang="en-US" dirty="0">
                <a:solidFill>
                  <a:srgbClr val="40A07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0.6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dirty="0">
                <a:solidFill>
                  <a:srgbClr val="4070A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'Fever'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: </a:t>
            </a:r>
            <a:r>
              <a:rPr lang="en-US" dirty="0">
                <a:solidFill>
                  <a:srgbClr val="40A07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0.4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}</a:t>
            </a:r>
            <a:br>
              <a:rPr lang="en-US" sz="2000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transition_probability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=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{</a:t>
            </a:r>
            <a:br>
              <a:rPr lang="en-US" sz="2000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dirty="0">
                <a:solidFill>
                  <a:srgbClr val="4070A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'Healthy'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: {</a:t>
            </a:r>
            <a:r>
              <a:rPr lang="en-US" dirty="0">
                <a:solidFill>
                  <a:srgbClr val="4070A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'Healthy'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: </a:t>
            </a:r>
            <a:r>
              <a:rPr lang="en-US" dirty="0">
                <a:solidFill>
                  <a:srgbClr val="40A07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0.7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dirty="0">
                <a:solidFill>
                  <a:srgbClr val="4070A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'Fever'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: </a:t>
            </a:r>
            <a:r>
              <a:rPr lang="en-US" dirty="0">
                <a:solidFill>
                  <a:srgbClr val="40A07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0.3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},</a:t>
            </a:r>
            <a:br>
              <a:rPr lang="en-US" sz="2000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dirty="0">
                <a:solidFill>
                  <a:srgbClr val="4070A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'Fever'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: {</a:t>
            </a:r>
            <a:r>
              <a:rPr lang="en-US" dirty="0">
                <a:solidFill>
                  <a:srgbClr val="4070A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'Healthy'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: </a:t>
            </a:r>
            <a:r>
              <a:rPr lang="en-US" dirty="0">
                <a:solidFill>
                  <a:srgbClr val="40A07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0.4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dirty="0">
                <a:solidFill>
                  <a:srgbClr val="4070A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'Fever'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: </a:t>
            </a:r>
            <a:r>
              <a:rPr lang="en-US" dirty="0">
                <a:solidFill>
                  <a:srgbClr val="40A07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0.6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},</a:t>
            </a:r>
            <a:br>
              <a:rPr lang="en-US" sz="2000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}</a:t>
            </a:r>
            <a:br>
              <a:rPr lang="en-US" sz="2000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emission_probability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=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{</a:t>
            </a:r>
            <a:br>
              <a:rPr lang="en-US" sz="2000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dirty="0">
                <a:solidFill>
                  <a:srgbClr val="4070A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'Healthy'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: {</a:t>
            </a:r>
            <a:r>
              <a:rPr lang="en-US" dirty="0">
                <a:solidFill>
                  <a:srgbClr val="4070A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'normal'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: </a:t>
            </a:r>
            <a:r>
              <a:rPr lang="en-US" dirty="0">
                <a:solidFill>
                  <a:srgbClr val="40A07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0.5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dirty="0">
                <a:solidFill>
                  <a:srgbClr val="4070A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'cold'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: </a:t>
            </a:r>
            <a:r>
              <a:rPr lang="en-US" dirty="0">
                <a:solidFill>
                  <a:srgbClr val="40A07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0.4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dirty="0">
                <a:solidFill>
                  <a:srgbClr val="4070A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'dizzy'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: </a:t>
            </a:r>
            <a:r>
              <a:rPr lang="en-US" dirty="0">
                <a:solidFill>
                  <a:srgbClr val="40A07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0.1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},</a:t>
            </a:r>
            <a:br>
              <a:rPr lang="en-US" sz="2000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dirty="0">
                <a:solidFill>
                  <a:srgbClr val="4070A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'Fever'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: {</a:t>
            </a:r>
            <a:r>
              <a:rPr lang="en-US" dirty="0">
                <a:solidFill>
                  <a:srgbClr val="4070A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'normal'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: </a:t>
            </a:r>
            <a:r>
              <a:rPr lang="en-US" dirty="0">
                <a:solidFill>
                  <a:srgbClr val="40A07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0.1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dirty="0">
                <a:solidFill>
                  <a:srgbClr val="4070A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'cold'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: </a:t>
            </a:r>
            <a:r>
              <a:rPr lang="en-US" dirty="0">
                <a:solidFill>
                  <a:srgbClr val="40A07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0.3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dirty="0">
                <a:solidFill>
                  <a:srgbClr val="4070A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'dizzy'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: </a:t>
            </a:r>
            <a:r>
              <a:rPr lang="en-US" dirty="0">
                <a:solidFill>
                  <a:srgbClr val="40A07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0.6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},</a:t>
            </a:r>
            <a:br>
              <a:rPr lang="en-US" sz="2000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}</a:t>
            </a:r>
            <a:br>
              <a:rPr lang="en-US" sz="2000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observations </a:t>
            </a:r>
            <a:r>
              <a:rPr lang="en-US" dirty="0">
                <a:solidFill>
                  <a:srgbClr val="666666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=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(</a:t>
            </a:r>
            <a:r>
              <a:rPr lang="en-US" dirty="0">
                <a:solidFill>
                  <a:srgbClr val="4070A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'normal'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dirty="0">
                <a:solidFill>
                  <a:srgbClr val="4070A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'cold'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dirty="0">
                <a:solidFill>
                  <a:srgbClr val="4070A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'dizzy'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607135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4.3.2 </a:t>
            </a:r>
            <a:r>
              <a:rPr lang="zh-CN" altLang="en-US" b="1" dirty="0"/>
              <a:t>样本生成算法</a:t>
            </a:r>
            <a:endParaRPr lang="en-US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785AE-8204-3149-80EB-977453C04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《</a:t>
            </a:r>
            <a:r>
              <a:rPr lang="zh-CN" altLang="en-US" dirty="0">
                <a:hlinkClick r:id="rId3"/>
              </a:rPr>
              <a:t>自然语言处理入门</a:t>
            </a:r>
            <a:r>
              <a:rPr lang="en-US" altLang="zh-CN" dirty="0">
                <a:hlinkClick r:id="rId3"/>
              </a:rPr>
              <a:t>》</a:t>
            </a:r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810BCE41-2D21-2542-BDE7-B865E9839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0963" y="6198393"/>
            <a:ext cx="681037" cy="68103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D959E897-5559-3849-8581-9F9EBC46C2E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>
                <a:normAutofit fontScale="92500"/>
              </a:bodyPr>
              <a:lstStyle/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考虑长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𝑇</m:t>
                    </m:r>
                  </m:oMath>
                </a14:m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的样本序列，它的生成过程就是沿着隐马尔可夫链走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𝑇</m:t>
                    </m:r>
                  </m:oMath>
                </a14:m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步：</a:t>
                </a:r>
                <a:endParaRPr lang="en-US" dirty="0"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 marL="800100" lvl="1" indent="-342900">
                  <a:spcAft>
                    <a:spcPts val="1000"/>
                  </a:spcAft>
                  <a:buFont typeface="+mj-lt"/>
                  <a:buAutoNum type="arabicParenR"/>
                </a:pPr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根据初始状态概率向量采样第一个时刻的状态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，即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∼</m:t>
                    </m:r>
                    <m:r>
                      <a:rPr lang="en-US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𝝅</m:t>
                    </m:r>
                  </m:oMath>
                </a14:m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。</a:t>
                </a:r>
                <a:endParaRPr lang="en-US" dirty="0"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 marL="800100" lvl="1" indent="-342900">
                  <a:spcAft>
                    <a:spcPts val="1000"/>
                  </a:spcAft>
                  <a:buFont typeface="+mj-lt"/>
                  <a:buAutoNum type="arabicParenR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采样结束得到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后，根据状态转移概率矩阵第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𝑖</m:t>
                    </m:r>
                  </m:oMath>
                </a14:m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行的概率向量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𝑨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,:</m:t>
                        </m:r>
                      </m:sub>
                    </m:sSub>
                  </m:oMath>
                </a14:m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采样下一时刻的状态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，即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∼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𝑨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,:</m:t>
                        </m:r>
                      </m:sub>
                    </m:sSub>
                  </m:oMath>
                </a14:m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。</a:t>
                </a:r>
                <a:endParaRPr lang="en-US" dirty="0"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 marL="800100" lvl="1" indent="-342900">
                  <a:spcAft>
                    <a:spcPts val="1000"/>
                  </a:spcAft>
                  <a:buFont typeface="+mj-lt"/>
                  <a:buAutoNum type="arabicParenR"/>
                </a:pPr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对每个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，根据发射概率矩阵的第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𝑖</m:t>
                    </m:r>
                  </m:oMath>
                </a14:m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𝑩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,:</m:t>
                        </m:r>
                      </m:sub>
                    </m:sSub>
                  </m:oMath>
                </a14:m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采样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，即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∼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𝑩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,:</m:t>
                        </m:r>
                      </m:sub>
                    </m:sSub>
                  </m:oMath>
                </a14:m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。</a:t>
                </a:r>
                <a:endParaRPr lang="en-US" dirty="0"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 marL="800100" lvl="1" indent="-342900">
                  <a:spcAft>
                    <a:spcPts val="1000"/>
                  </a:spcAft>
                  <a:buFont typeface="+mj-lt"/>
                  <a:buAutoNum type="arabicParenR"/>
                </a:pPr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重复步骤</a:t>
                </a:r>
                <a:r>
                  <a:rPr 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2)</a:t>
                </a:r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共计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𝑇</m:t>
                    </m:r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−1</m:t>
                    </m:r>
                  </m:oMath>
                </a14:m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次，重复步骤</a:t>
                </a:r>
                <a:r>
                  <a:rPr 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3)</a:t>
                </a:r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共计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𝑇</m:t>
                    </m:r>
                  </m:oMath>
                </a14:m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次，输出序列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𝒙</m:t>
                    </m:r>
                  </m:oMath>
                </a14:m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与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𝒚</m:t>
                    </m:r>
                  </m:oMath>
                </a14:m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。</a:t>
                </a:r>
                <a:endParaRPr lang="en-US" dirty="0"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D959E897-5559-3849-8581-9F9EBC46C2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5"/>
                <a:stretch>
                  <a:fillRect l="-844" t="-29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160841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4.3.2 </a:t>
            </a:r>
            <a:r>
              <a:rPr lang="zh-CN" altLang="en-US" b="1" dirty="0"/>
              <a:t>样本生成算法</a:t>
            </a:r>
            <a:endParaRPr lang="en-US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785AE-8204-3149-80EB-977453C04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《</a:t>
            </a:r>
            <a:r>
              <a:rPr lang="zh-CN" altLang="en-US" dirty="0">
                <a:hlinkClick r:id="rId3"/>
              </a:rPr>
              <a:t>自然语言处理入门</a:t>
            </a:r>
            <a:r>
              <a:rPr lang="en-US" altLang="zh-CN" dirty="0">
                <a:hlinkClick r:id="rId3"/>
              </a:rPr>
              <a:t>》</a:t>
            </a:r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810BCE41-2D21-2542-BDE7-B865E9839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0963" y="6198393"/>
            <a:ext cx="681037" cy="68103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4701928-9300-A04A-8D3D-DB72EE1CEA2B}"/>
              </a:ext>
            </a:extLst>
          </p:cNvPr>
          <p:cNvSpPr/>
          <p:nvPr/>
        </p:nvSpPr>
        <p:spPr>
          <a:xfrm>
            <a:off x="838200" y="1323638"/>
            <a:ext cx="10894888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en-US" i="1" dirty="0">
                <a:solidFill>
                  <a:srgbClr val="60A0B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/**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i="1" dirty="0">
                <a:solidFill>
                  <a:srgbClr val="60A0B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*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生成样本序列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i="1" dirty="0">
                <a:solidFill>
                  <a:srgbClr val="60A0B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*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i="1" dirty="0">
                <a:solidFill>
                  <a:srgbClr val="60A0B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* </a:t>
            </a:r>
            <a:r>
              <a:rPr lang="en-US" b="1" dirty="0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@param length </a:t>
            </a:r>
            <a:r>
              <a:rPr lang="en-US" dirty="0" err="1"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序列长度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i="1" dirty="0">
                <a:solidFill>
                  <a:srgbClr val="60A0B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*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b="1" dirty="0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@return </a:t>
            </a:r>
            <a:r>
              <a:rPr lang="en-US" dirty="0" err="1"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序列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i="1" dirty="0">
                <a:solidFill>
                  <a:srgbClr val="60A0B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*/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b="1" dirty="0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public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90200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[][] </a:t>
            </a:r>
            <a:r>
              <a:rPr lang="en-US" dirty="0">
                <a:solidFill>
                  <a:srgbClr val="06287E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generate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dirty="0">
                <a:solidFill>
                  <a:srgbClr val="90200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length)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{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...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dirty="0">
                <a:solidFill>
                  <a:srgbClr val="90200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xy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[][] = </a:t>
            </a:r>
            <a:r>
              <a:rPr lang="en-US" b="1" dirty="0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new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90200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[</a:t>
            </a:r>
            <a:r>
              <a:rPr lang="en-US" dirty="0">
                <a:solidFill>
                  <a:srgbClr val="40A07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][length];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xy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[</a:t>
            </a:r>
            <a:r>
              <a:rPr lang="en-US" dirty="0">
                <a:solidFill>
                  <a:srgbClr val="40A07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][</a:t>
            </a:r>
            <a:r>
              <a:rPr lang="en-US" dirty="0">
                <a:solidFill>
                  <a:srgbClr val="40A07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] = </a:t>
            </a:r>
            <a:r>
              <a:rPr lang="en-US" dirty="0" err="1">
                <a:solidFill>
                  <a:srgbClr val="06287E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drawFrom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(pi); </a:t>
            </a:r>
            <a:r>
              <a:rPr lang="en-US" i="1" dirty="0">
                <a:solidFill>
                  <a:srgbClr val="60A0B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// </a:t>
            </a:r>
            <a:r>
              <a:rPr lang="en-US" i="1" dirty="0" err="1">
                <a:solidFill>
                  <a:srgbClr val="60A0B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采样首个隐状态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xy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[</a:t>
            </a:r>
            <a:r>
              <a:rPr lang="en-US" dirty="0">
                <a:solidFill>
                  <a:srgbClr val="40A07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][</a:t>
            </a:r>
            <a:r>
              <a:rPr lang="en-US" dirty="0">
                <a:solidFill>
                  <a:srgbClr val="40A07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] = </a:t>
            </a:r>
            <a:r>
              <a:rPr lang="en-US" dirty="0" err="1">
                <a:solidFill>
                  <a:srgbClr val="06287E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drawFrom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(B[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xy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[</a:t>
            </a:r>
            <a:r>
              <a:rPr lang="en-US" dirty="0">
                <a:solidFill>
                  <a:srgbClr val="40A07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][</a:t>
            </a:r>
            <a:r>
              <a:rPr lang="en-US" dirty="0">
                <a:solidFill>
                  <a:srgbClr val="40A07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]]); </a:t>
            </a:r>
            <a:r>
              <a:rPr lang="en-US" i="1" dirty="0">
                <a:solidFill>
                  <a:srgbClr val="60A0B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// </a:t>
            </a:r>
            <a:r>
              <a:rPr lang="en-US" i="1" dirty="0" err="1">
                <a:solidFill>
                  <a:srgbClr val="60A0B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根据首个隐状态采样它的显状态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b="1" dirty="0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for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(</a:t>
            </a:r>
            <a:r>
              <a:rPr lang="en-US" dirty="0">
                <a:solidFill>
                  <a:srgbClr val="90200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t = </a:t>
            </a:r>
            <a:r>
              <a:rPr lang="en-US" dirty="0">
                <a:solidFill>
                  <a:srgbClr val="40A07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; t &lt; length; t++)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{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xy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[</a:t>
            </a:r>
            <a:r>
              <a:rPr lang="en-US" dirty="0">
                <a:solidFill>
                  <a:srgbClr val="40A07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][t] = </a:t>
            </a:r>
            <a:r>
              <a:rPr lang="en-US" dirty="0" err="1">
                <a:solidFill>
                  <a:srgbClr val="06287E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drawFrom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(A[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xy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[</a:t>
            </a:r>
            <a:r>
              <a:rPr lang="en-US" dirty="0">
                <a:solidFill>
                  <a:srgbClr val="40A07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][t - </a:t>
            </a:r>
            <a:r>
              <a:rPr lang="en-US" dirty="0">
                <a:solidFill>
                  <a:srgbClr val="40A07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]]);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xy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[</a:t>
            </a:r>
            <a:r>
              <a:rPr lang="en-US" dirty="0">
                <a:solidFill>
                  <a:srgbClr val="40A07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][t] = </a:t>
            </a:r>
            <a:r>
              <a:rPr lang="en-US" dirty="0" err="1">
                <a:solidFill>
                  <a:srgbClr val="06287E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drawFrom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(B[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xy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[</a:t>
            </a:r>
            <a:r>
              <a:rPr lang="en-US" dirty="0">
                <a:solidFill>
                  <a:srgbClr val="40A07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][t]]);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}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b="1" dirty="0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return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xy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;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8158200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4.4 </a:t>
            </a:r>
            <a:r>
              <a:rPr lang="zh-CN" altLang="en-US" b="1" dirty="0"/>
              <a:t>隐马尔可夫模型的训练</a:t>
            </a:r>
            <a:endParaRPr lang="en-US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785AE-8204-3149-80EB-977453C04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《</a:t>
            </a:r>
            <a:r>
              <a:rPr lang="zh-CN" altLang="en-US" dirty="0">
                <a:hlinkClick r:id="rId3"/>
              </a:rPr>
              <a:t>自然语言处理入门</a:t>
            </a:r>
            <a:r>
              <a:rPr lang="en-US" altLang="zh-CN" dirty="0">
                <a:hlinkClick r:id="rId3"/>
              </a:rPr>
              <a:t>》</a:t>
            </a:r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810BCE41-2D21-2542-BDE7-B865E9839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0963" y="6198393"/>
            <a:ext cx="681037" cy="68103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D959E897-5559-3849-8581-9F9EBC46C2E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>
                <a:normAutofit/>
              </a:bodyPr>
              <a:lstStyle/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利用极大似然法来估计</a:t>
                </a:r>
                <a:r>
                  <a:rPr lang="zh-CN" altLang="en-US" b="1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隐马尔可夫模型</a:t>
                </a:r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的参数</a:t>
                </a:r>
                <a:endParaRPr lang="en-US" altLang="zh-CN" dirty="0"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 lvl="1"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en-US" b="1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隐马尔可夫模型</a:t>
                </a:r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参数指的就是三元组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𝝅</m:t>
                    </m:r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𝑨</m:t>
                    </m:r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𝑩</m:t>
                    </m:r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dirty="0"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D959E897-5559-3849-8581-9F9EBC46C2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5"/>
                <a:stretch>
                  <a:fillRect l="-965" t="-3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686650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4.4.1 </a:t>
            </a:r>
            <a:r>
              <a:rPr lang="zh-CN" altLang="en-US" b="1" dirty="0"/>
              <a:t>转移概率矩阵的估计</a:t>
            </a:r>
            <a:endParaRPr lang="en-US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785AE-8204-3149-80EB-977453C04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《</a:t>
            </a:r>
            <a:r>
              <a:rPr lang="zh-CN" altLang="en-US" dirty="0">
                <a:hlinkClick r:id="rId3"/>
              </a:rPr>
              <a:t>自然语言处理入门</a:t>
            </a:r>
            <a:r>
              <a:rPr lang="en-US" altLang="zh-CN" dirty="0">
                <a:hlinkClick r:id="rId3"/>
              </a:rPr>
              <a:t>》</a:t>
            </a:r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810BCE41-2D21-2542-BDE7-B865E9839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0963" y="6198393"/>
            <a:ext cx="681037" cy="68103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D959E897-5559-3849-8581-9F9EBC46C2E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>
                <a:normAutofit/>
              </a:bodyPr>
              <a:lstStyle/>
              <a:p>
                <a:pPr>
                  <a:spcBef>
                    <a:spcPts val="180"/>
                  </a:spcBef>
                  <a:spcAft>
                    <a:spcPts val="180"/>
                  </a:spcAft>
                </a:pPr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记样本序列在时刻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</m:oMath>
                </a14:m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处于状态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，时刻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+1</m:t>
                    </m:r>
                  </m:oMath>
                </a14:m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转移到状态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i="1" dirty="0"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统计这样的转移频次计入矩阵元素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𝑨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altLang="zh-CN" dirty="0"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根据极大似然估计，从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的转移概率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可估计为矩阵第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𝑖</m:t>
                    </m:r>
                  </m:oMath>
                </a14:m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行频次的归一化：</a:t>
                </a:r>
                <a:endParaRPr lang="en-US" i="1" dirty="0"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spcBef>
                    <a:spcPts val="180"/>
                  </a:spcBef>
                  <a:spcAft>
                    <a:spcPts val="18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groupChr>
                            <m:groupChrPr>
                              <m:chr m:val="̂"/>
                              <m:pos m:val="top"/>
                              <m:vertJc m:val="bot"/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groupChr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𝑎</m:t>
                              </m:r>
                            </m:e>
                          </m:groupCh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𝑨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nary>
                            <m:naryPr>
                              <m:chr m:val="∑"/>
                              <m:limLoc m:val="undOvr"/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𝑁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𝑨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   </m:t>
                      </m:r>
                      <m:r>
                        <a:rPr lang="en-US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𝑖</m:t>
                      </m:r>
                      <m:r>
                        <a:rPr lang="en-US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𝑗</m:t>
                      </m:r>
                      <m:r>
                        <a:rPr lang="en-US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=1,2,⋯,</m:t>
                      </m:r>
                      <m:r>
                        <a:rPr lang="en-US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𝑁</m:t>
                      </m:r>
                    </m:oMath>
                  </m:oMathPara>
                </a14:m>
                <a:endParaRPr lang="en-US" dirty="0"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D959E897-5559-3849-8581-9F9EBC46C2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5"/>
                <a:stretch>
                  <a:fillRect l="-965" t="-3216" r="-6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514994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4.4.1 </a:t>
            </a:r>
            <a:r>
              <a:rPr lang="zh-CN" altLang="en-US" b="1" dirty="0"/>
              <a:t>转移概率矩阵的估计</a:t>
            </a:r>
            <a:endParaRPr lang="en-US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785AE-8204-3149-80EB-977453C04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《</a:t>
            </a:r>
            <a:r>
              <a:rPr lang="zh-CN" altLang="en-US" dirty="0">
                <a:hlinkClick r:id="rId3"/>
              </a:rPr>
              <a:t>自然语言处理入门</a:t>
            </a:r>
            <a:r>
              <a:rPr lang="en-US" altLang="zh-CN" dirty="0">
                <a:hlinkClick r:id="rId3"/>
              </a:rPr>
              <a:t>》</a:t>
            </a:r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810BCE41-2D21-2542-BDE7-B865E9839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0963" y="6198393"/>
            <a:ext cx="681037" cy="68103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77EE0DC-E8A3-2149-A11C-E75A9E49D6F7}"/>
              </a:ext>
            </a:extLst>
          </p:cNvPr>
          <p:cNvSpPr/>
          <p:nvPr/>
        </p:nvSpPr>
        <p:spPr>
          <a:xfrm>
            <a:off x="698642" y="1414562"/>
            <a:ext cx="12647488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spcAft>
                <a:spcPts val="1000"/>
              </a:spcAft>
            </a:pP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b="1" dirty="0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protected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90200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void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6287E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estimateTransitionProbability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(Collection&lt;</a:t>
            </a:r>
            <a:r>
              <a:rPr lang="en-US" dirty="0">
                <a:solidFill>
                  <a:srgbClr val="90200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[][]&gt; samples, </a:t>
            </a:r>
            <a:r>
              <a:rPr lang="en-US" dirty="0">
                <a:solidFill>
                  <a:srgbClr val="90200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max_state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)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{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transition_probability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= </a:t>
            </a:r>
            <a:r>
              <a:rPr lang="en-US" b="1" dirty="0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new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90200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float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[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max_state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+ </a:t>
            </a:r>
            <a:r>
              <a:rPr lang="en-US" dirty="0">
                <a:solidFill>
                  <a:srgbClr val="40A07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][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max_state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+ </a:t>
            </a:r>
            <a:r>
              <a:rPr lang="en-US" dirty="0">
                <a:solidFill>
                  <a:srgbClr val="40A07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];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b="1" dirty="0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for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(</a:t>
            </a:r>
            <a:r>
              <a:rPr lang="en-US" dirty="0">
                <a:solidFill>
                  <a:srgbClr val="90200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[][] sample : samples)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{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en-US" dirty="0">
                <a:solidFill>
                  <a:srgbClr val="90200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prev_s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= sample[</a:t>
            </a:r>
            <a:r>
              <a:rPr lang="en-US" dirty="0">
                <a:solidFill>
                  <a:srgbClr val="40A07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][</a:t>
            </a:r>
            <a:r>
              <a:rPr lang="en-US" dirty="0">
                <a:solidFill>
                  <a:srgbClr val="40A07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];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en-US" b="1" dirty="0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for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(</a:t>
            </a:r>
            <a:r>
              <a:rPr lang="en-US" dirty="0">
                <a:solidFill>
                  <a:srgbClr val="90200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= </a:t>
            </a:r>
            <a:r>
              <a:rPr lang="en-US" dirty="0">
                <a:solidFill>
                  <a:srgbClr val="40A07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; 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&lt; sample[</a:t>
            </a:r>
            <a:r>
              <a:rPr lang="en-US" dirty="0">
                <a:solidFill>
                  <a:srgbClr val="40A07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].</a:t>
            </a:r>
            <a:r>
              <a:rPr lang="en-US" dirty="0">
                <a:solidFill>
                  <a:srgbClr val="06287E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length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; 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++)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    {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        </a:t>
            </a:r>
            <a:r>
              <a:rPr lang="en-US" dirty="0">
                <a:solidFill>
                  <a:srgbClr val="90200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s = sample[</a:t>
            </a:r>
            <a:r>
              <a:rPr lang="en-US" dirty="0">
                <a:solidFill>
                  <a:srgbClr val="40A07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][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];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        ++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transition_probability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[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prev_s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][s];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        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prev_s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= s;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    }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}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b="1" dirty="0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for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(</a:t>
            </a:r>
            <a:r>
              <a:rPr lang="en-US" dirty="0">
                <a:solidFill>
                  <a:srgbClr val="90200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= </a:t>
            </a:r>
            <a:r>
              <a:rPr lang="en-US" dirty="0">
                <a:solidFill>
                  <a:srgbClr val="40A07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; 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&lt; 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transition_probability.</a:t>
            </a:r>
            <a:r>
              <a:rPr lang="en-US" dirty="0" err="1">
                <a:solidFill>
                  <a:srgbClr val="06287E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length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; 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++)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en-US" dirty="0">
                <a:solidFill>
                  <a:srgbClr val="06287E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normalize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transition_probability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[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]); </a:t>
            </a:r>
            <a:r>
              <a:rPr lang="en-US" i="1" dirty="0">
                <a:solidFill>
                  <a:srgbClr val="60A0B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// ①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7012956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4.4.2 </a:t>
            </a:r>
            <a:r>
              <a:rPr lang="zh-CN" altLang="en-US" b="1" dirty="0"/>
              <a:t>初始状态概率向量的估计</a:t>
            </a:r>
            <a:endParaRPr lang="en-US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785AE-8204-3149-80EB-977453C04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《</a:t>
            </a:r>
            <a:r>
              <a:rPr lang="zh-CN" altLang="en-US" dirty="0">
                <a:hlinkClick r:id="rId3"/>
              </a:rPr>
              <a:t>自然语言处理入门</a:t>
            </a:r>
            <a:r>
              <a:rPr lang="en-US" altLang="zh-CN" dirty="0">
                <a:hlinkClick r:id="rId3"/>
              </a:rPr>
              <a:t>》</a:t>
            </a:r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810BCE41-2D21-2542-BDE7-B865E9839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0963" y="6198393"/>
            <a:ext cx="681037" cy="68103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D959E897-5559-3849-8581-9F9EBC46C2E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>
                <a:normAutofit fontScale="92500"/>
              </a:bodyPr>
              <a:lstStyle/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统计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的所有取值的频次记作向量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𝒄</m:t>
                    </m:r>
                  </m:oMath>
                </a14:m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，然后用类似的方法归一化：</a:t>
                </a:r>
                <a:endParaRPr lang="en-US" dirty="0"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spcBef>
                    <a:spcPts val="180"/>
                  </a:spcBef>
                  <a:spcAft>
                    <a:spcPts val="18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groupChr>
                            <m:groupChrPr>
                              <m:chr m:val="̂"/>
                              <m:pos m:val="top"/>
                              <m:vertJc m:val="bot"/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groupChr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𝝅</m:t>
                              </m:r>
                            </m:e>
                          </m:groupCh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𝒄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nary>
                            <m:naryPr>
                              <m:chr m:val="∑"/>
                              <m:limLoc m:val="undOvr"/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𝑁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𝒄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   </m:t>
                      </m:r>
                      <m:r>
                        <a:rPr lang="en-US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𝑖</m:t>
                      </m:r>
                      <m:r>
                        <a:rPr lang="en-US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=1,2,⋯,</m:t>
                      </m:r>
                      <m:r>
                        <a:rPr lang="en-US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𝑁</m:t>
                      </m:r>
                    </m:oMath>
                  </m:oMathPara>
                </a14:m>
                <a:endParaRPr lang="en-US" dirty="0"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D959E897-5559-3849-8581-9F9EBC46C2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5"/>
                <a:stretch>
                  <a:fillRect l="-844" t="-29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D39B7622-008D-F946-8A46-F7D6AFC7C2A9}"/>
              </a:ext>
            </a:extLst>
          </p:cNvPr>
          <p:cNvSpPr/>
          <p:nvPr/>
        </p:nvSpPr>
        <p:spPr>
          <a:xfrm>
            <a:off x="838200" y="2197160"/>
            <a:ext cx="11866650" cy="43550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spcAft>
                <a:spcPts val="1000"/>
              </a:spcAft>
            </a:pP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endParaRPr lang="en-US" dirty="0">
              <a:latin typeface="Consolas" panose="020B0609020204030204" pitchFamily="49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latinLnBrk="1">
              <a:spcAft>
                <a:spcPts val="1000"/>
              </a:spcAft>
            </a:pPr>
            <a:endParaRPr lang="en-US" b="1" dirty="0">
              <a:solidFill>
                <a:srgbClr val="007020"/>
              </a:solidFill>
              <a:latin typeface="Consolas" panose="020B0609020204030204" pitchFamily="49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latinLnBrk="1">
              <a:spcAft>
                <a:spcPts val="1000"/>
              </a:spcAft>
            </a:pPr>
            <a:endParaRPr lang="en-US" b="1" dirty="0">
              <a:solidFill>
                <a:srgbClr val="007020"/>
              </a:solidFill>
              <a:latin typeface="Consolas" panose="020B0609020204030204" pitchFamily="49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latinLnBrk="1">
              <a:spcAft>
                <a:spcPts val="1000"/>
              </a:spcAft>
            </a:pPr>
            <a:r>
              <a:rPr lang="en-US" b="1" dirty="0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protected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90200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void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6287E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estimateStartProbability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(Collection&lt;</a:t>
            </a:r>
            <a:r>
              <a:rPr lang="en-US" dirty="0">
                <a:solidFill>
                  <a:srgbClr val="90200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[][]&gt; samples, </a:t>
            </a:r>
            <a:r>
              <a:rPr lang="en-US" dirty="0">
                <a:solidFill>
                  <a:srgbClr val="90200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max_state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)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{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start_probability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= </a:t>
            </a:r>
            <a:r>
              <a:rPr lang="en-US" b="1" dirty="0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new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90200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float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[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max_state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+ </a:t>
            </a:r>
            <a:r>
              <a:rPr lang="en-US" dirty="0">
                <a:solidFill>
                  <a:srgbClr val="40A07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];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b="1" dirty="0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for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(</a:t>
            </a:r>
            <a:r>
              <a:rPr lang="en-US" dirty="0">
                <a:solidFill>
                  <a:srgbClr val="90200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[][] sample : samples)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{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en-US" dirty="0">
                <a:solidFill>
                  <a:srgbClr val="90200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s = sample[</a:t>
            </a:r>
            <a:r>
              <a:rPr lang="en-US" dirty="0">
                <a:solidFill>
                  <a:srgbClr val="40A07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][</a:t>
            </a:r>
            <a:r>
              <a:rPr lang="en-US" dirty="0">
                <a:solidFill>
                  <a:srgbClr val="40A07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];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    ++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start_probability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[s];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}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dirty="0">
                <a:solidFill>
                  <a:srgbClr val="06287E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normalize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start_probability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);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6412183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4.4.3 </a:t>
            </a:r>
            <a:r>
              <a:rPr lang="zh-CN" altLang="en-US" b="1" dirty="0"/>
              <a:t>发射概率矩阵的估计</a:t>
            </a:r>
            <a:endParaRPr lang="en-US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785AE-8204-3149-80EB-977453C04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《</a:t>
            </a:r>
            <a:r>
              <a:rPr lang="zh-CN" altLang="en-US" dirty="0">
                <a:hlinkClick r:id="rId3"/>
              </a:rPr>
              <a:t>自然语言处理入门</a:t>
            </a:r>
            <a:r>
              <a:rPr lang="en-US" altLang="zh-CN" dirty="0">
                <a:hlinkClick r:id="rId3"/>
              </a:rPr>
              <a:t>》</a:t>
            </a:r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810BCE41-2D21-2542-BDE7-B865E9839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0963" y="6198393"/>
            <a:ext cx="681037" cy="68103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D959E897-5559-3849-8581-9F9EBC46C2E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>
                <a:normAutofit/>
              </a:bodyPr>
              <a:lstStyle/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统计样本中状态为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且观测为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𝑜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的频次，计入矩阵元素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𝑩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，则状态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发射观测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𝑜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的概率估计为：</a:t>
                </a:r>
                <a:endParaRPr lang="en-US" dirty="0"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spcBef>
                    <a:spcPts val="180"/>
                  </a:spcBef>
                  <a:spcAft>
                    <a:spcPts val="18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groupChr>
                            <m:groupChrPr>
                              <m:chr m:val="̂"/>
                              <m:pos m:val="top"/>
                              <m:vertJc m:val="bot"/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groupChr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𝑏</m:t>
                              </m:r>
                            </m:e>
                          </m:groupCh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𝑩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nary>
                            <m:naryPr>
                              <m:chr m:val="∑"/>
                              <m:limLoc m:val="undOvr"/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𝑀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𝑩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   </m:t>
                      </m:r>
                      <m:r>
                        <a:rPr lang="en-US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𝑖</m:t>
                      </m:r>
                      <m:r>
                        <a:rPr lang="en-US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=1,2,⋯,</m:t>
                      </m:r>
                      <m:r>
                        <a:rPr lang="en-US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𝑁</m:t>
                      </m:r>
                      <m:r>
                        <a:rPr lang="en-US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;</m:t>
                      </m:r>
                      <m:r>
                        <a:rPr lang="en-US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𝑗</m:t>
                      </m:r>
                      <m:r>
                        <a:rPr lang="en-US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=1,2,⋯,</m:t>
                      </m:r>
                      <m:r>
                        <a:rPr lang="en-US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𝑀</m:t>
                      </m:r>
                    </m:oMath>
                  </m:oMathPara>
                </a14:m>
                <a:endParaRPr lang="en-US" dirty="0"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D959E897-5559-3849-8581-9F9EBC46C2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5"/>
                <a:stretch>
                  <a:fillRect l="-965" t="-3216" r="-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675773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4.4.3 </a:t>
            </a:r>
            <a:r>
              <a:rPr lang="zh-CN" altLang="en-US" b="1" dirty="0"/>
              <a:t>发射概率矩阵的估计</a:t>
            </a:r>
            <a:endParaRPr lang="en-US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785AE-8204-3149-80EB-977453C04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《</a:t>
            </a:r>
            <a:r>
              <a:rPr lang="zh-CN" altLang="en-US" dirty="0">
                <a:hlinkClick r:id="rId3"/>
              </a:rPr>
              <a:t>自然语言处理入门</a:t>
            </a:r>
            <a:r>
              <a:rPr lang="en-US" altLang="zh-CN" dirty="0">
                <a:hlinkClick r:id="rId3"/>
              </a:rPr>
              <a:t>》</a:t>
            </a:r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810BCE41-2D21-2542-BDE7-B865E9839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0963" y="6198393"/>
            <a:ext cx="681037" cy="68103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C89EA04-651C-7C4F-8FBE-D50352C3EB5D}"/>
              </a:ext>
            </a:extLst>
          </p:cNvPr>
          <p:cNvSpPr/>
          <p:nvPr/>
        </p:nvSpPr>
        <p:spPr>
          <a:xfrm>
            <a:off x="838200" y="1397079"/>
            <a:ext cx="10798140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spcAft>
                <a:spcPts val="1000"/>
              </a:spcAft>
            </a:pP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b="1" dirty="0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protected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90200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void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6287E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estimateEmissionProbability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(Collection&lt;</a:t>
            </a:r>
            <a:r>
              <a:rPr lang="en-US" dirty="0">
                <a:solidFill>
                  <a:srgbClr val="90200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[][]&gt; samples, </a:t>
            </a:r>
            <a:r>
              <a:rPr lang="en-US" dirty="0">
                <a:solidFill>
                  <a:srgbClr val="90200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max_state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dirty="0">
                <a:solidFill>
                  <a:srgbClr val="90200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max_obser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)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{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emission_probability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= </a:t>
            </a:r>
            <a:r>
              <a:rPr lang="en-US" b="1" dirty="0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new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90200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float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[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max_state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+ </a:t>
            </a:r>
            <a:r>
              <a:rPr lang="en-US" dirty="0">
                <a:solidFill>
                  <a:srgbClr val="40A07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][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max_obser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+ </a:t>
            </a:r>
            <a:r>
              <a:rPr lang="en-US" dirty="0">
                <a:solidFill>
                  <a:srgbClr val="40A07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];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b="1" dirty="0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for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(</a:t>
            </a:r>
            <a:r>
              <a:rPr lang="en-US" dirty="0">
                <a:solidFill>
                  <a:srgbClr val="90200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[][] sample : samples)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{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en-US" b="1" dirty="0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for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(</a:t>
            </a:r>
            <a:r>
              <a:rPr lang="en-US" dirty="0">
                <a:solidFill>
                  <a:srgbClr val="90200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= </a:t>
            </a:r>
            <a:r>
              <a:rPr lang="en-US" dirty="0">
                <a:solidFill>
                  <a:srgbClr val="40A07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; 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&lt; sample[</a:t>
            </a:r>
            <a:r>
              <a:rPr lang="en-US" dirty="0">
                <a:solidFill>
                  <a:srgbClr val="40A07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].</a:t>
            </a:r>
            <a:r>
              <a:rPr lang="en-US" dirty="0">
                <a:solidFill>
                  <a:srgbClr val="06287E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length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; 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++)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    {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        </a:t>
            </a:r>
            <a:r>
              <a:rPr lang="en-US" dirty="0">
                <a:solidFill>
                  <a:srgbClr val="90200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o = sample[</a:t>
            </a:r>
            <a:r>
              <a:rPr lang="en-US" dirty="0">
                <a:solidFill>
                  <a:srgbClr val="40A07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][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];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        </a:t>
            </a:r>
            <a:r>
              <a:rPr lang="en-US" dirty="0">
                <a:solidFill>
                  <a:srgbClr val="90200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s = sample[</a:t>
            </a:r>
            <a:r>
              <a:rPr lang="en-US" dirty="0">
                <a:solidFill>
                  <a:srgbClr val="40A07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][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];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        ++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emission_probability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[s][o];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    }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}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b="1" dirty="0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for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(</a:t>
            </a:r>
            <a:r>
              <a:rPr lang="en-US" dirty="0">
                <a:solidFill>
                  <a:srgbClr val="90200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= </a:t>
            </a:r>
            <a:r>
              <a:rPr lang="en-US" dirty="0">
                <a:solidFill>
                  <a:srgbClr val="40A07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; 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&lt; 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transition_probability.</a:t>
            </a:r>
            <a:r>
              <a:rPr lang="en-US" dirty="0" err="1">
                <a:solidFill>
                  <a:srgbClr val="06287E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length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; 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++)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en-US" dirty="0">
                <a:solidFill>
                  <a:srgbClr val="06287E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normalize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emission_probability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[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]);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5835088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4.4.4 </a:t>
            </a:r>
            <a:r>
              <a:rPr lang="en-US" b="1" dirty="0" err="1"/>
              <a:t>验证样本生成与模型训练</a:t>
            </a:r>
            <a:endParaRPr lang="en-US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785AE-8204-3149-80EB-977453C04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《</a:t>
            </a:r>
            <a:r>
              <a:rPr lang="zh-CN" altLang="en-US" dirty="0">
                <a:hlinkClick r:id="rId3"/>
              </a:rPr>
              <a:t>自然语言处理入门</a:t>
            </a:r>
            <a:r>
              <a:rPr lang="en-US" altLang="zh-CN" dirty="0">
                <a:hlinkClick r:id="rId3"/>
              </a:rPr>
              <a:t>》</a:t>
            </a:r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810BCE41-2D21-2542-BDE7-B865E9839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0963" y="6198393"/>
            <a:ext cx="681037" cy="68103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F748F3E-E2D0-D143-A06A-D2186C60F47A}"/>
              </a:ext>
            </a:extLst>
          </p:cNvPr>
          <p:cNvSpPr/>
          <p:nvPr/>
        </p:nvSpPr>
        <p:spPr>
          <a:xfrm>
            <a:off x="838200" y="2270631"/>
            <a:ext cx="83058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trained_model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=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FirstOrderHiddenMarkovModel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()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trained_model.train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given_model.generate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dirty="0">
                <a:solidFill>
                  <a:srgbClr val="40A07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dirty="0">
                <a:solidFill>
                  <a:srgbClr val="40A07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10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dirty="0">
                <a:solidFill>
                  <a:srgbClr val="40A07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100000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))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b="1" dirty="0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assert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trained_model.similar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given_model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569395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4.1 </a:t>
            </a:r>
            <a:r>
              <a:rPr lang="zh-CN" altLang="en-US" b="1" dirty="0"/>
              <a:t>序列标注问题</a:t>
            </a: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D17830-F7E2-4249-9970-B84143D4A4A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zh-CN" altLang="en-US" b="1" dirty="0"/>
                  <a:t>序列标注</a:t>
                </a:r>
                <a:r>
                  <a:rPr lang="zh-CN" altLang="en-US" dirty="0"/>
                  <a:t>（</a:t>
                </a:r>
                <a:r>
                  <a:rPr lang="en-US" dirty="0"/>
                  <a:t>tagging</a:t>
                </a:r>
                <a:r>
                  <a:rPr lang="zh-CN" altLang="en-US" dirty="0"/>
                  <a:t>）指的是给定一个序列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…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CN" altLang="en-US" dirty="0"/>
                  <a:t>，找出序列中每个元素对应标签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…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CN" altLang="en-US" dirty="0"/>
                  <a:t>的问题</a:t>
                </a:r>
                <a:endParaRPr lang="en-US" altLang="zh-CN" dirty="0"/>
              </a:p>
              <a:p>
                <a:r>
                  <a:rPr lang="zh-CN" altLang="en-US" dirty="0"/>
                  <a:t>其中，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zh-CN" altLang="en-US" dirty="0"/>
                  <a:t>所有可能的取值集合称为</a:t>
                </a:r>
                <a:r>
                  <a:rPr lang="zh-CN" altLang="en-US" b="1" dirty="0"/>
                  <a:t>标注集</a:t>
                </a:r>
                <a:r>
                  <a:rPr lang="zh-CN" altLang="en-US" dirty="0"/>
                  <a:t>（</a:t>
                </a:r>
                <a:r>
                  <a:rPr lang="en-US" dirty="0" err="1"/>
                  <a:t>tagset</a:t>
                </a:r>
                <a:r>
                  <a:rPr lang="zh-CN" altLang="en-US" dirty="0"/>
                  <a:t>）</a:t>
                </a:r>
                <a:endParaRPr lang="en-US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D17830-F7E2-4249-9970-B84143D4A4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65" t="-3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785AE-8204-3149-80EB-977453C04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hlinkClick r:id="rId4"/>
              </a:rPr>
              <a:t>《</a:t>
            </a:r>
            <a:r>
              <a:rPr lang="zh-CN" altLang="en-US" dirty="0">
                <a:hlinkClick r:id="rId4"/>
              </a:rPr>
              <a:t>自然语言处理入门</a:t>
            </a:r>
            <a:r>
              <a:rPr lang="en-US" altLang="zh-CN" dirty="0">
                <a:hlinkClick r:id="rId4"/>
              </a:rPr>
              <a:t>》</a:t>
            </a:r>
            <a:endParaRPr lang="en-US" dirty="0"/>
          </a:p>
        </p:txBody>
      </p:sp>
      <p:pic>
        <p:nvPicPr>
          <p:cNvPr id="7" name="Picture 6">
            <a:hlinkClick r:id="rId4"/>
            <a:extLst>
              <a:ext uri="{FF2B5EF4-FFF2-40B4-BE49-F238E27FC236}">
                <a16:creationId xmlns:a16="http://schemas.microsoft.com/office/drawing/2014/main" id="{810BCE41-2D21-2542-BDE7-B865E9839A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10963" y="6198393"/>
            <a:ext cx="681037" cy="681037"/>
          </a:xfrm>
          <a:prstGeom prst="rect">
            <a:avLst/>
          </a:prstGeom>
        </p:spPr>
      </p:pic>
      <p:pic>
        <p:nvPicPr>
          <p:cNvPr id="6" name="Picture">
            <a:extLst>
              <a:ext uri="{FF2B5EF4-FFF2-40B4-BE49-F238E27FC236}">
                <a16:creationId xmlns:a16="http://schemas.microsoft.com/office/drawing/2014/main" id="{2355CEC4-81B0-A440-B4D6-12CD4AFE41B2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 bwMode="auto">
          <a:xfrm>
            <a:off x="3644900" y="4001294"/>
            <a:ext cx="4902200" cy="1866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2851503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4.5 </a:t>
            </a:r>
            <a:r>
              <a:rPr lang="zh-CN" altLang="en-US" b="1" dirty="0"/>
              <a:t>隐马尔可夫模型的预测</a:t>
            </a:r>
            <a:endParaRPr lang="en-US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785AE-8204-3149-80EB-977453C04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《</a:t>
            </a:r>
            <a:r>
              <a:rPr lang="zh-CN" altLang="en-US" dirty="0">
                <a:hlinkClick r:id="rId3"/>
              </a:rPr>
              <a:t>自然语言处理入门</a:t>
            </a:r>
            <a:r>
              <a:rPr lang="en-US" altLang="zh-CN" dirty="0">
                <a:hlinkClick r:id="rId3"/>
              </a:rPr>
              <a:t>》</a:t>
            </a:r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810BCE41-2D21-2542-BDE7-B865E9839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0963" y="6198393"/>
            <a:ext cx="681037" cy="681037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959E897-5559-3849-8581-9F9EBC46C2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zh-CN" altLang="en-US" dirty="0"/>
              <a:t>在医疗诊断系统中，假定来了一位病人，他最近三天的身体感受是：正常、体寒、头晕，请预测他这三天最可能的健康状态和相应概率</a:t>
            </a:r>
            <a:endParaRPr lang="en-US" dirty="0">
              <a:latin typeface="Cambria" panose="020405030504060302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93919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4.5.1 </a:t>
            </a:r>
            <a:r>
              <a:rPr lang="zh-CN" altLang="en-US" b="1" dirty="0"/>
              <a:t>概率计算的前向算法</a:t>
            </a:r>
            <a:endParaRPr lang="en-US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785AE-8204-3149-80EB-977453C04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《</a:t>
            </a:r>
            <a:r>
              <a:rPr lang="zh-CN" altLang="en-US" dirty="0">
                <a:hlinkClick r:id="rId3"/>
              </a:rPr>
              <a:t>自然语言处理入门</a:t>
            </a:r>
            <a:r>
              <a:rPr lang="en-US" altLang="zh-CN" dirty="0">
                <a:hlinkClick r:id="rId3"/>
              </a:rPr>
              <a:t>》</a:t>
            </a:r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810BCE41-2D21-2542-BDE7-B865E9839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0963" y="6198393"/>
            <a:ext cx="681037" cy="68103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D959E897-5559-3849-8581-9F9EBC46C2E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>
                <a:normAutofit/>
              </a:bodyPr>
              <a:lstStyle/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顺着隐马尔可夫链走（图</a:t>
                </a:r>
                <a:r>
                  <a:rPr 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4-10</a:t>
                </a:r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），首先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=1</m:t>
                    </m:r>
                  </m:oMath>
                </a14:m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时初始状态没有前驱状态，其发生概率由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𝝅</m:t>
                    </m:r>
                  </m:oMath>
                </a14:m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决定，即：</a:t>
                </a:r>
                <a:endParaRPr lang="en-US" dirty="0"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𝑝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)=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𝝅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mr>
                      </m:m>
                      <m:r>
                        <a:rPr lang="en-US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  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4.1</m:t>
                          </m:r>
                        </m:e>
                      </m:d>
                    </m:oMath>
                  </m:oMathPara>
                </a14:m>
                <a:endParaRPr lang="en-US" dirty="0"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接着对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≥2</m:t>
                    </m:r>
                  </m:oMath>
                </a14:m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，状态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由前驱状态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转移而来，其转移概率由矩阵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𝑨</m:t>
                    </m:r>
                  </m:oMath>
                </a14:m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决定，即：</a:t>
                </a:r>
                <a:endParaRPr lang="en-US" altLang="zh-CN" dirty="0"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𝑝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∣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𝑡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−1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)=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𝑨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mr>
                      </m:m>
                      <m:r>
                        <a:rPr lang="en-US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     </m:t>
                      </m:r>
                      <m:r>
                        <a:rPr lang="en-US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(4.2)</m:t>
                      </m:r>
                    </m:oMath>
                  </m:oMathPara>
                </a14:m>
                <a:endParaRPr lang="en-US" dirty="0"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最后，对于每个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，都会</a:t>
                </a:r>
                <a:r>
                  <a:rPr lang="en-US" dirty="0">
                    <a:cs typeface="Times New Roman" panose="02020603050405020304" pitchFamily="18" charset="0"/>
                  </a:rPr>
                  <a:t>“</a:t>
                </a:r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发射</a:t>
                </a:r>
                <a:r>
                  <a:rPr lang="en-US" dirty="0">
                    <a:cs typeface="Times New Roman" panose="02020603050405020304" pitchFamily="18" charset="0"/>
                  </a:rPr>
                  <a:t>”</a:t>
                </a:r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一个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𝑜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，其发射概率由矩阵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𝑩</m:t>
                    </m:r>
                  </m:oMath>
                </a14:m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决定，即：</a:t>
                </a:r>
                <a:endParaRPr lang="en-US" altLang="zh-CN" dirty="0"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𝑝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𝑜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∣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)=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𝑩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mr>
                      </m:m>
                      <m:r>
                        <a:rPr lang="en-US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  (4.4)</m:t>
                      </m:r>
                    </m:oMath>
                  </m:oMathPara>
                </a14:m>
                <a:endParaRPr lang="en-US" dirty="0"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D959E897-5559-3849-8581-9F9EBC46C2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5"/>
                <a:stretch>
                  <a:fillRect l="-965" t="-3216" r="-7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878532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4.5.2 </a:t>
            </a:r>
            <a:r>
              <a:rPr lang="zh-CN" altLang="en-US" b="1" dirty="0"/>
              <a:t>搜索状态序列的维特比算法</a:t>
            </a:r>
            <a:endParaRPr lang="en-US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785AE-8204-3149-80EB-977453C04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《</a:t>
            </a:r>
            <a:r>
              <a:rPr lang="zh-CN" altLang="en-US" dirty="0">
                <a:hlinkClick r:id="rId3"/>
              </a:rPr>
              <a:t>自然语言处理入门</a:t>
            </a:r>
            <a:r>
              <a:rPr lang="en-US" altLang="zh-CN" dirty="0">
                <a:hlinkClick r:id="rId3"/>
              </a:rPr>
              <a:t>》</a:t>
            </a:r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810BCE41-2D21-2542-BDE7-B865E9839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0963" y="6198393"/>
            <a:ext cx="681037" cy="681037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959E897-5559-3849-8581-9F9EBC46C2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zh-CN" altLang="en-US" dirty="0"/>
              <a:t>所有备选状态构成一幅有向无环图，待求的概率最大的状态序列就是图中的最长路径</a:t>
            </a:r>
            <a:endParaRPr lang="en-US" dirty="0">
              <a:latin typeface="Cambria" panose="020405030504060302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">
            <a:extLst>
              <a:ext uri="{FF2B5EF4-FFF2-40B4-BE49-F238E27FC236}">
                <a16:creationId xmlns:a16="http://schemas.microsoft.com/office/drawing/2014/main" id="{23F9E565-A6D7-0945-AA0D-07F2C0F43892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 bwMode="auto">
          <a:xfrm>
            <a:off x="3429000" y="2881247"/>
            <a:ext cx="5334000" cy="331343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2016718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4.5.2 </a:t>
            </a:r>
            <a:r>
              <a:rPr lang="zh-CN" altLang="en-US" b="1" dirty="0"/>
              <a:t>搜索状态序列的维特比算法</a:t>
            </a:r>
            <a:endParaRPr lang="en-US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785AE-8204-3149-80EB-977453C04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《</a:t>
            </a:r>
            <a:r>
              <a:rPr lang="zh-CN" altLang="en-US" dirty="0">
                <a:hlinkClick r:id="rId3"/>
              </a:rPr>
              <a:t>自然语言处理入门</a:t>
            </a:r>
            <a:r>
              <a:rPr lang="en-US" altLang="zh-CN" dirty="0">
                <a:hlinkClick r:id="rId3"/>
              </a:rPr>
              <a:t>》</a:t>
            </a:r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810BCE41-2D21-2542-BDE7-B865E9839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0963" y="6198393"/>
            <a:ext cx="681037" cy="68103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D959E897-5559-3849-8581-9F9EBC46C2E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>
                <a:normAutofit/>
              </a:bodyPr>
              <a:lstStyle/>
              <a:p>
                <a:pPr marL="342900" lvl="0" indent="-342900">
                  <a:spcAft>
                    <a:spcPts val="1000"/>
                  </a:spcAft>
                  <a:buFont typeface="+mj-lt"/>
                  <a:buAutoNum type="arabicParenR"/>
                </a:pPr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初始化，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=1</m:t>
                    </m:r>
                  </m:oMath>
                </a14:m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时初始最优路径的备选由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𝑁</m:t>
                    </m:r>
                  </m:oMath>
                </a14:m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个状态组成，它们的前驱为空。</a:t>
                </a:r>
                <a:endParaRPr lang="en-US" dirty="0"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 marL="0" indent="0" algn="ctr">
                  <a:spcBef>
                    <a:spcPts val="180"/>
                  </a:spcBef>
                  <a:spcAft>
                    <a:spcPts val="180"/>
                  </a:spcAft>
                  <a:buNone/>
                </a:pPr>
                <a14:m>
                  <m:oMath xmlns:m="http://schemas.openxmlformats.org/officeDocument/2006/math">
                    <m:m>
                      <m:mPr>
                        <m:plcHide m:val="on"/>
                        <m:mcs>
                          <m:mc>
                            <m:mcPr>
                              <m:count m:val="1"/>
                              <m:mcJc m:val="center"/>
                            </m:mcPr>
                          </m:mc>
                        </m:mcs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mPr>
                      <m:m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𝜹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1,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𝝅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𝑩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𝑖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𝑜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=1,⋯,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𝑁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𝝍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1,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=0,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=1,⋯,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𝑁</m:t>
                                </m:r>
                              </m:e>
                            </m:mr>
                          </m:m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   </m:t>
                          </m:r>
                        </m:e>
                      </m:mr>
                    </m:m>
                  </m:oMath>
                </a14:m>
                <a:r>
                  <a:rPr 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(4.6)</a:t>
                </a:r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D959E897-5559-3849-8581-9F9EBC46C2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5"/>
                <a:stretch>
                  <a:fillRect l="-1086" t="-3216" r="-9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00594BC1-C3EA-CD45-9BD4-2A906266D463}"/>
              </a:ext>
            </a:extLst>
          </p:cNvPr>
          <p:cNvSpPr/>
          <p:nvPr/>
        </p:nvSpPr>
        <p:spPr>
          <a:xfrm>
            <a:off x="1280845" y="4124007"/>
            <a:ext cx="8972764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rgbClr val="60A0B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// </a:t>
            </a:r>
            <a:r>
              <a:rPr lang="en-US" i="1" dirty="0" err="1">
                <a:solidFill>
                  <a:srgbClr val="60A0B0"/>
                </a:solidFill>
                <a:latin typeface="SimSun" panose="02010600030101010101" pitchFamily="2" charset="-122"/>
                <a:cs typeface="Times New Roman" panose="02020603050405020304" pitchFamily="18" charset="0"/>
              </a:rPr>
              <a:t>第一个时刻，使用初始概率向量乘以发射概率矩阵</a:t>
            </a:r>
            <a:br>
              <a:rPr lang="en-US" sz="2000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b="1" dirty="0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for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(</a:t>
            </a:r>
            <a:r>
              <a:rPr lang="en-US" dirty="0">
                <a:solidFill>
                  <a:srgbClr val="90200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cur_s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= </a:t>
            </a:r>
            <a:r>
              <a:rPr lang="en-US" dirty="0">
                <a:solidFill>
                  <a:srgbClr val="40A07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; 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cur_s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&lt; 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max_s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; ++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cur_s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)</a:t>
            </a:r>
            <a:br>
              <a:rPr lang="en-US" sz="2000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{</a:t>
            </a:r>
            <a:br>
              <a:rPr lang="en-US" sz="2000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score[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cur_s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] = 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start_probability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[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cur_s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] + 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emission_probability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[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cur_s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][observation[</a:t>
            </a:r>
            <a:r>
              <a:rPr lang="en-US" dirty="0">
                <a:solidFill>
                  <a:srgbClr val="40A07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]];</a:t>
            </a:r>
            <a:r>
              <a:rPr lang="en-US" i="1" dirty="0">
                <a:solidFill>
                  <a:srgbClr val="60A0B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//①</a:t>
            </a:r>
            <a:br>
              <a:rPr lang="en-US" sz="2000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}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942382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4.5.2 </a:t>
            </a:r>
            <a:r>
              <a:rPr lang="zh-CN" altLang="en-US" b="1" dirty="0"/>
              <a:t>搜索状态序列的维特比算法</a:t>
            </a:r>
            <a:endParaRPr lang="en-US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785AE-8204-3149-80EB-977453C04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《</a:t>
            </a:r>
            <a:r>
              <a:rPr lang="zh-CN" altLang="en-US" dirty="0">
                <a:hlinkClick r:id="rId3"/>
              </a:rPr>
              <a:t>自然语言处理入门</a:t>
            </a:r>
            <a:r>
              <a:rPr lang="en-US" altLang="zh-CN" dirty="0">
                <a:hlinkClick r:id="rId3"/>
              </a:rPr>
              <a:t>》</a:t>
            </a:r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810BCE41-2D21-2542-BDE7-B865E9839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0963" y="6198393"/>
            <a:ext cx="681037" cy="68103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D959E897-5559-3849-8581-9F9EBC46C2E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>
                <a:normAutofit/>
              </a:bodyPr>
              <a:lstStyle/>
              <a:p>
                <a:pPr marL="514350" lvl="0" indent="-514350">
                  <a:spcAft>
                    <a:spcPts val="1000"/>
                  </a:spcAft>
                  <a:buFont typeface="+mj-lt"/>
                  <a:buAutoNum type="arabicParenR" startAt="2"/>
                </a:pPr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递推，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≥2</m:t>
                    </m:r>
                  </m:oMath>
                </a14:m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时每条备选路径像贪吃蛇一样吃入一个新状态，长度增加一个单位，根据转移概率和发射概率计算花费。找出新的局部最优路径，更新两个数组。</a:t>
                </a:r>
                <a:endParaRPr lang="en-US" dirty="0"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spcBef>
                    <a:spcPts val="180"/>
                  </a:spcBef>
                  <a:spcAft>
                    <a:spcPts val="18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mPr>
                        <m:mr>
                          <m:e>
                            <m:m>
                              <m:mPr>
                                <m:plcHide m:val="on"/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𝜹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=</m:t>
                                  </m:r>
                                  <m:limLow>
                                    <m:limLow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𝑚𝑎𝑥</m:t>
                                      </m:r>
                                    </m:e>
                                    <m:lim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1⩽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⩽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𝑁</m:t>
                                      </m:r>
                                    </m:lim>
                                  </m:limLow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𝛿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−1,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𝑨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)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𝑩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𝑜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=1,⋯,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𝑁</m:t>
                                  </m:r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𝝍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=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arg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⁡</m:t>
                                  </m:r>
                                  <m:limLow>
                                    <m:limLow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𝑚𝑎𝑥</m:t>
                                      </m:r>
                                    </m:e>
                                    <m:lim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1⩽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⩽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𝑁</m:t>
                                      </m:r>
                                    </m:lim>
                                  </m:limLow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𝛿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−1,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𝑨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),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=1,⋯,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𝑁</m:t>
                                  </m:r>
                                </m:e>
                              </m:mr>
                            </m:m>
                          </m:e>
                        </m:mr>
                      </m:m>
                      <m:r>
                        <a:rPr lang="en-US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   (4.7)</m:t>
                      </m:r>
                    </m:oMath>
                  </m:oMathPara>
                </a14:m>
                <a:endParaRPr lang="en-US" dirty="0"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D959E897-5559-3849-8581-9F9EBC46C2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5"/>
                <a:stretch>
                  <a:fillRect l="-1086" t="-3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634578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4.5.2 </a:t>
            </a:r>
            <a:r>
              <a:rPr lang="zh-CN" altLang="en-US" b="1" dirty="0"/>
              <a:t>搜索状态序列的维特比算法</a:t>
            </a:r>
            <a:endParaRPr lang="en-US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785AE-8204-3149-80EB-977453C04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《</a:t>
            </a:r>
            <a:r>
              <a:rPr lang="zh-CN" altLang="en-US" dirty="0">
                <a:hlinkClick r:id="rId3"/>
              </a:rPr>
              <a:t>自然语言处理入门</a:t>
            </a:r>
            <a:r>
              <a:rPr lang="en-US" altLang="zh-CN" dirty="0">
                <a:hlinkClick r:id="rId3"/>
              </a:rPr>
              <a:t>》</a:t>
            </a:r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810BCE41-2D21-2542-BDE7-B865E9839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0963" y="6198393"/>
            <a:ext cx="681037" cy="68103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D959E897-5559-3849-8581-9F9EBC46C2E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>
                <a:normAutofit/>
              </a:bodyPr>
              <a:lstStyle/>
              <a:p>
                <a:pPr marL="514350" lvl="0" indent="-514350">
                  <a:spcAft>
                    <a:spcPts val="1000"/>
                  </a:spcAft>
                  <a:buFont typeface="+mj-lt"/>
                  <a:buAutoNum type="arabicParenR" startAt="2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≥2</m:t>
                    </m:r>
                  </m:oMath>
                </a14:m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时找出新的局部最优路径，更新两个数组。</a:t>
                </a:r>
                <a:endParaRPr lang="en-US" dirty="0"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D959E897-5559-3849-8581-9F9EBC46C2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5"/>
                <a:stretch>
                  <a:fillRect l="-724" t="-3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D3294EA3-42E4-0442-B162-D11F06912DB0}"/>
              </a:ext>
            </a:extLst>
          </p:cNvPr>
          <p:cNvSpPr/>
          <p:nvPr/>
        </p:nvSpPr>
        <p:spPr>
          <a:xfrm>
            <a:off x="838200" y="2353457"/>
            <a:ext cx="11465960" cy="45550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en-US" i="1" dirty="0">
                <a:solidFill>
                  <a:srgbClr val="60A0B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// </a:t>
            </a:r>
            <a:r>
              <a:rPr lang="en-US" i="1" dirty="0" err="1">
                <a:solidFill>
                  <a:srgbClr val="60A0B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第二个时刻，使用前一个时刻的概率向量乘以一阶转移矩阵乘以发射概率矩阵</a:t>
            </a:r>
            <a:br>
              <a:rPr lang="en-US" sz="2000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solidFill>
                  <a:srgbClr val="90200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float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[] pre = </a:t>
            </a:r>
            <a:r>
              <a:rPr lang="en-US" b="1" dirty="0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new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90200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float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[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max_s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];</a:t>
            </a:r>
            <a:br>
              <a:rPr lang="en-US" sz="2000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b="1" dirty="0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for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(</a:t>
            </a:r>
            <a:r>
              <a:rPr lang="en-US" dirty="0">
                <a:solidFill>
                  <a:srgbClr val="90200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t = </a:t>
            </a:r>
            <a:r>
              <a:rPr lang="en-US" dirty="0">
                <a:solidFill>
                  <a:srgbClr val="40A07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; t &lt; 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observation.</a:t>
            </a:r>
            <a:r>
              <a:rPr lang="en-US" dirty="0" err="1">
                <a:solidFill>
                  <a:srgbClr val="06287E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length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; t++)</a:t>
            </a:r>
            <a:r>
              <a:rPr lang="en-US" i="1" dirty="0">
                <a:solidFill>
                  <a:srgbClr val="60A0B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{</a:t>
            </a:r>
            <a:br>
              <a:rPr lang="en-US" sz="2000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i="1" dirty="0">
                <a:solidFill>
                  <a:srgbClr val="60A0B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// swap(now, pre)</a:t>
            </a:r>
            <a:br>
              <a:rPr lang="en-US" sz="2000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b="1" dirty="0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for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(</a:t>
            </a:r>
            <a:r>
              <a:rPr lang="en-US" dirty="0">
                <a:solidFill>
                  <a:srgbClr val="90200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s = </a:t>
            </a:r>
            <a:r>
              <a:rPr lang="en-US" dirty="0">
                <a:solidFill>
                  <a:srgbClr val="40A07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; s &lt; 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max_s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; ++s){</a:t>
            </a:r>
            <a:br>
              <a:rPr lang="en-US" sz="2000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    score[s] = 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Integer.</a:t>
            </a:r>
            <a:r>
              <a:rPr lang="en-US" dirty="0" err="1">
                <a:solidFill>
                  <a:srgbClr val="06287E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MIN_VALUE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;</a:t>
            </a:r>
            <a:br>
              <a:rPr lang="en-US" sz="2000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en-US" b="1" dirty="0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for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(</a:t>
            </a:r>
            <a:r>
              <a:rPr lang="en-US" dirty="0">
                <a:solidFill>
                  <a:srgbClr val="90200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f = </a:t>
            </a:r>
            <a:r>
              <a:rPr lang="en-US" dirty="0">
                <a:solidFill>
                  <a:srgbClr val="40A07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; f &lt; 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max_s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; ++f){</a:t>
            </a:r>
            <a:br>
              <a:rPr lang="en-US" sz="2000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        </a:t>
            </a:r>
            <a:r>
              <a:rPr lang="en-US" dirty="0">
                <a:solidFill>
                  <a:srgbClr val="90200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float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p = pre[f] + 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transition_probability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[f][s] + 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emission_probability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[s][observation[t]];</a:t>
            </a:r>
            <a:br>
              <a:rPr lang="en-US" sz="2000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        </a:t>
            </a:r>
            <a:r>
              <a:rPr lang="en-US" b="1" dirty="0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if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(p &gt; score[s]){</a:t>
            </a:r>
            <a:br>
              <a:rPr lang="en-US" sz="2000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            score[s] = p;</a:t>
            </a:r>
            <a:br>
              <a:rPr lang="en-US" sz="2000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            path[t][s] = f;</a:t>
            </a:r>
            <a:br>
              <a:rPr lang="en-US" sz="2000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        }</a:t>
            </a:r>
            <a:br>
              <a:rPr lang="en-US" sz="2000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    }</a:t>
            </a:r>
            <a:br>
              <a:rPr lang="en-US" sz="2000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}</a:t>
            </a:r>
            <a:br>
              <a:rPr lang="en-US" sz="2000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}</a:t>
            </a:r>
            <a:endParaRPr lang="en-US" sz="2000" dirty="0">
              <a:effectLst/>
              <a:latin typeface="Cambria" panose="020405030504060302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16758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4.5.2 </a:t>
            </a:r>
            <a:r>
              <a:rPr lang="zh-CN" altLang="en-US" b="1" dirty="0"/>
              <a:t>搜索状态序列的维特比算法</a:t>
            </a:r>
            <a:endParaRPr lang="en-US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785AE-8204-3149-80EB-977453C04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《</a:t>
            </a:r>
            <a:r>
              <a:rPr lang="zh-CN" altLang="en-US" dirty="0">
                <a:hlinkClick r:id="rId3"/>
              </a:rPr>
              <a:t>自然语言处理入门</a:t>
            </a:r>
            <a:r>
              <a:rPr lang="en-US" altLang="zh-CN" dirty="0">
                <a:hlinkClick r:id="rId3"/>
              </a:rPr>
              <a:t>》</a:t>
            </a:r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810BCE41-2D21-2542-BDE7-B865E9839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0963" y="6198393"/>
            <a:ext cx="681037" cy="68103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D959E897-5559-3849-8581-9F9EBC46C2E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>
                <a:normAutofit/>
              </a:bodyPr>
              <a:lstStyle/>
              <a:p>
                <a:pPr marL="514350" lvl="0" indent="-514350">
                  <a:spcAft>
                    <a:spcPts val="1000"/>
                  </a:spcAft>
                  <a:buFont typeface="+mj-lt"/>
                  <a:buAutoNum type="arabicParenR" startAt="3"/>
                </a:pPr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终止，找出最终时刻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𝜹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数组中的最大概率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，以及相应的结尾状态下标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。</a:t>
                </a:r>
                <a:endParaRPr lang="en-US" dirty="0"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 marL="0" indent="0" algn="ctr">
                  <a:spcBef>
                    <a:spcPts val="180"/>
                  </a:spcBef>
                  <a:spcAft>
                    <a:spcPts val="180"/>
                  </a:spcAft>
                  <a:buNone/>
                </a:pPr>
                <a14:m>
                  <m:oMath xmlns:m="http://schemas.openxmlformats.org/officeDocument/2006/math">
                    <m:m>
                      <m:mPr>
                        <m:plcHide m:val="on"/>
                        <m:mcs>
                          <m:mc>
                            <m:mcPr>
                              <m:count m:val="1"/>
                              <m:mcJc m:val="center"/>
                            </m:mcPr>
                          </m:mc>
                        </m:mcs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mPr>
                      <m:m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𝑝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=</m:t>
                                </m:r>
                                <m:limLow>
                                  <m:limLow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limLow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𝑚𝑎𝑥</m:t>
                                    </m:r>
                                  </m:e>
                                  <m:lim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1⩽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𝑖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⩽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𝑁</m:t>
                                    </m:r>
                                  </m:lim>
                                </m:limLow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𝜹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𝑇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,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𝑇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∗</m:t>
                                    </m:r>
                                  </m:sup>
                                </m:sSubSup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       =</m:t>
                                </m:r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arg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⁡</m:t>
                                </m:r>
                                <m:limLow>
                                  <m:limLow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limLow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𝑚𝑎𝑥</m:t>
                                    </m:r>
                                  </m:e>
                                  <m:lim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1⩽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𝑖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⩽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𝑁</m:t>
                                    </m:r>
                                  </m:lim>
                                </m:limLow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𝜹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𝑇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,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mr>
                    </m:m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   </m:t>
                    </m:r>
                  </m:oMath>
                </a14:m>
                <a:r>
                  <a:rPr 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(4.8)</a:t>
                </a:r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D959E897-5559-3849-8581-9F9EBC46C2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5"/>
                <a:stretch>
                  <a:fillRect l="-1086" t="-3216" r="-3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327FB389-1F65-D940-AEA6-64BC66C44DFB}"/>
              </a:ext>
            </a:extLst>
          </p:cNvPr>
          <p:cNvSpPr/>
          <p:nvPr/>
        </p:nvSpPr>
        <p:spPr>
          <a:xfrm>
            <a:off x="941798" y="3995678"/>
            <a:ext cx="8602894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dirty="0">
                <a:solidFill>
                  <a:srgbClr val="90200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float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max_score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= 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Integer.</a:t>
            </a:r>
            <a:r>
              <a:rPr lang="en-US" dirty="0" err="1">
                <a:solidFill>
                  <a:srgbClr val="06287E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MIN_VALUE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;</a:t>
            </a:r>
            <a:br>
              <a:rPr lang="en-US" sz="2000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dirty="0">
                <a:solidFill>
                  <a:srgbClr val="90200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best_s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= </a:t>
            </a:r>
            <a:r>
              <a:rPr lang="en-US" dirty="0">
                <a:solidFill>
                  <a:srgbClr val="40A07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;</a:t>
            </a:r>
            <a:br>
              <a:rPr lang="en-US" sz="2000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b="1" dirty="0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for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(</a:t>
            </a:r>
            <a:r>
              <a:rPr lang="en-US" dirty="0">
                <a:solidFill>
                  <a:srgbClr val="90200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s = </a:t>
            </a:r>
            <a:r>
              <a:rPr lang="en-US" dirty="0">
                <a:solidFill>
                  <a:srgbClr val="40A07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; s &lt; 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max_s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; s++)</a:t>
            </a:r>
            <a:r>
              <a:rPr lang="en-US" i="1" dirty="0">
                <a:solidFill>
                  <a:srgbClr val="60A0B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//③</a:t>
            </a:r>
            <a:br>
              <a:rPr lang="en-US" sz="2000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{</a:t>
            </a:r>
            <a:br>
              <a:rPr lang="en-US" sz="2000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en-US" b="1" dirty="0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if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(score[s] &gt; 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max_score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)</a:t>
            </a:r>
            <a:br>
              <a:rPr lang="en-US" sz="2000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    {</a:t>
            </a:r>
            <a:br>
              <a:rPr lang="en-US" sz="2000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        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max_score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= score[s];</a:t>
            </a:r>
            <a:br>
              <a:rPr lang="en-US" sz="2000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        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best_s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= s;</a:t>
            </a:r>
            <a:br>
              <a:rPr lang="en-US" sz="2000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    }</a:t>
            </a:r>
            <a:br>
              <a:rPr lang="en-US" sz="2000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}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078049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4.5.2 </a:t>
            </a:r>
            <a:r>
              <a:rPr lang="zh-CN" altLang="en-US" b="1" dirty="0"/>
              <a:t>搜索状态序列的维特比算法</a:t>
            </a:r>
            <a:endParaRPr lang="en-US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785AE-8204-3149-80EB-977453C04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《</a:t>
            </a:r>
            <a:r>
              <a:rPr lang="zh-CN" altLang="en-US" dirty="0">
                <a:hlinkClick r:id="rId3"/>
              </a:rPr>
              <a:t>自然语言处理入门</a:t>
            </a:r>
            <a:r>
              <a:rPr lang="en-US" altLang="zh-CN" dirty="0">
                <a:hlinkClick r:id="rId3"/>
              </a:rPr>
              <a:t>》</a:t>
            </a:r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810BCE41-2D21-2542-BDE7-B865E9839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0963" y="6198393"/>
            <a:ext cx="681037" cy="68103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D959E897-5559-3849-8581-9F9EBC46C2E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>
                <a:normAutofit/>
              </a:bodyPr>
              <a:lstStyle/>
              <a:p>
                <a:pPr marL="514350" lvl="0" indent="-514350">
                  <a:spcAft>
                    <a:spcPts val="1000"/>
                  </a:spcAft>
                  <a:buFont typeface="+mj-lt"/>
                  <a:buAutoNum type="arabicParenR" startAt="4"/>
                </a:pPr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回溯，根据前驱数组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𝝍</m:t>
                    </m:r>
                  </m:oMath>
                </a14:m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回溯前驱状态，取得最优路径状态下标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𝒊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,⋯,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。</a:t>
                </a:r>
                <a:endParaRPr lang="en-US" dirty="0"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 marL="0" indent="0" algn="ctr">
                  <a:spcBef>
                    <a:spcPts val="900"/>
                  </a:spcBef>
                  <a:spcAft>
                    <a:spcPts val="900"/>
                  </a:spcAft>
                  <a:buNone/>
                </a:pPr>
                <a14:m>
                  <m:oMath xmlns:m="http://schemas.openxmlformats.org/officeDocument/2006/math">
                    <m:m>
                      <m:mPr>
                        <m:plcHide m:val="on"/>
                        <m:mcs>
                          <m:mc>
                            <m:mcPr>
                              <m:count m:val="1"/>
                              <m:mcJc m:val="center"/>
                            </m:mcPr>
                          </m:mc>
                        </m:mcs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mPr>
                      <m:mr>
                        <m:e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∗</m:t>
                              </m:r>
                            </m:sup>
                          </m:sSubSup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𝝍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+1,</m:t>
                              </m:r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+1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𝑇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−1,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𝑇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−2,⋯,1</m:t>
                          </m:r>
                        </m:e>
                      </m:mr>
                    </m:m>
                  </m:oMath>
                </a14:m>
                <a:r>
                  <a:rPr 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     (4.9)</a:t>
                </a:r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D959E897-5559-3849-8581-9F9EBC46C2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5"/>
                <a:stretch>
                  <a:fillRect l="-1086" t="-3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48B105DE-628F-0F4D-9A1B-92DAA79543F4}"/>
              </a:ext>
            </a:extLst>
          </p:cNvPr>
          <p:cNvSpPr/>
          <p:nvPr/>
        </p:nvSpPr>
        <p:spPr>
          <a:xfrm>
            <a:off x="1065088" y="4231459"/>
            <a:ext cx="794534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b="1" dirty="0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for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(</a:t>
            </a:r>
            <a:r>
              <a:rPr lang="en-US" dirty="0">
                <a:solidFill>
                  <a:srgbClr val="90200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t = 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path.</a:t>
            </a:r>
            <a:r>
              <a:rPr lang="en-US" dirty="0" err="1">
                <a:solidFill>
                  <a:srgbClr val="06287E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length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- </a:t>
            </a:r>
            <a:r>
              <a:rPr lang="en-US" dirty="0">
                <a:solidFill>
                  <a:srgbClr val="40A07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; t &gt;= </a:t>
            </a:r>
            <a:r>
              <a:rPr lang="en-US" dirty="0">
                <a:solidFill>
                  <a:srgbClr val="40A07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; --t)</a:t>
            </a:r>
            <a:r>
              <a:rPr lang="en-US" i="1" dirty="0">
                <a:solidFill>
                  <a:srgbClr val="60A0B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//④</a:t>
            </a:r>
            <a:br>
              <a:rPr lang="en-US" sz="2000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{</a:t>
            </a:r>
            <a:br>
              <a:rPr lang="en-US" sz="2000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    state[t] = 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best_s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;</a:t>
            </a:r>
            <a:br>
              <a:rPr lang="en-US" sz="2000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best_s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= path[t][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best_s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];</a:t>
            </a:r>
            <a:br>
              <a:rPr lang="en-US" sz="2000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}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159980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D8A51E89-0CB1-3C42-B119-6AAA193999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49020" y="695193"/>
            <a:ext cx="10902461" cy="5843718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4.5.2 </a:t>
            </a:r>
            <a:r>
              <a:rPr lang="zh-CN" altLang="en-US" b="1" dirty="0"/>
              <a:t>搜索状态序列的维特比算法</a:t>
            </a:r>
            <a:endParaRPr lang="en-US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785AE-8204-3149-80EB-977453C04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hlinkClick r:id="rId4"/>
              </a:rPr>
              <a:t>《</a:t>
            </a:r>
            <a:r>
              <a:rPr lang="zh-CN" altLang="en-US" dirty="0">
                <a:hlinkClick r:id="rId4"/>
              </a:rPr>
              <a:t>自然语言处理入门</a:t>
            </a:r>
            <a:r>
              <a:rPr lang="en-US" altLang="zh-CN" dirty="0">
                <a:hlinkClick r:id="rId4"/>
              </a:rPr>
              <a:t>》</a:t>
            </a:r>
            <a:endParaRPr lang="en-US" dirty="0"/>
          </a:p>
        </p:txBody>
      </p:sp>
      <p:pic>
        <p:nvPicPr>
          <p:cNvPr id="7" name="Picture 6">
            <a:hlinkClick r:id="rId4"/>
            <a:extLst>
              <a:ext uri="{FF2B5EF4-FFF2-40B4-BE49-F238E27FC236}">
                <a16:creationId xmlns:a16="http://schemas.microsoft.com/office/drawing/2014/main" id="{810BCE41-2D21-2542-BDE7-B865E9839A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10963" y="6198393"/>
            <a:ext cx="681037" cy="681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4550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4.6 </a:t>
            </a:r>
            <a:r>
              <a:rPr lang="zh-CN" altLang="en-US" b="1" dirty="0"/>
              <a:t>隐马尔可夫模型应用于中文分词</a:t>
            </a:r>
            <a:endParaRPr lang="en-US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785AE-8204-3149-80EB-977453C04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《</a:t>
            </a:r>
            <a:r>
              <a:rPr lang="zh-CN" altLang="en-US" dirty="0">
                <a:hlinkClick r:id="rId3"/>
              </a:rPr>
              <a:t>自然语言处理入门</a:t>
            </a:r>
            <a:r>
              <a:rPr lang="en-US" altLang="zh-CN" dirty="0">
                <a:hlinkClick r:id="rId3"/>
              </a:rPr>
              <a:t>》</a:t>
            </a:r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810BCE41-2D21-2542-BDE7-B865E9839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0963" y="6198393"/>
            <a:ext cx="681037" cy="681037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959E897-5559-3849-8581-9F9EBC46C2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en-US" dirty="0" err="1">
                <a:latin typeface="Cambria" panose="02040503050406030204" pitchFamily="18" charset="0"/>
                <a:cs typeface="Times New Roman" panose="02020603050405020304" pitchFamily="18" charset="0"/>
              </a:rPr>
              <a:t>HanLP</a:t>
            </a:r>
            <a:r>
              <a:rPr lang="zh-CN" altLang="en-US" dirty="0">
                <a:latin typeface="Cambria" panose="02040503050406030204" pitchFamily="18" charset="0"/>
                <a:cs typeface="Times New Roman" panose="02020603050405020304" pitchFamily="18" charset="0"/>
              </a:rPr>
              <a:t>已经实现了基于</a:t>
            </a:r>
            <a:r>
              <a:rPr lang="zh-CN" altLang="en-US" b="1" dirty="0">
                <a:latin typeface="Cambria" panose="02040503050406030204" pitchFamily="18" charset="0"/>
                <a:cs typeface="Times New Roman" panose="02020603050405020304" pitchFamily="18" charset="0"/>
              </a:rPr>
              <a:t>隐马尔可夫模型</a:t>
            </a:r>
            <a:r>
              <a:rPr lang="zh-CN" altLang="en-US" dirty="0">
                <a:latin typeface="Cambria" panose="02040503050406030204" pitchFamily="18" charset="0"/>
                <a:cs typeface="Times New Roman" panose="02020603050405020304" pitchFamily="18" charset="0"/>
              </a:rPr>
              <a:t>的中文分词器</a:t>
            </a:r>
            <a:r>
              <a:rPr lang="en-US" sz="2400" dirty="0" err="1">
                <a:latin typeface="Consolas" panose="020B0609020204030204" pitchFamily="49" charset="0"/>
                <a:cs typeface="Times New Roman" panose="02020603050405020304" pitchFamily="18" charset="0"/>
              </a:rPr>
              <a:t>HMMSegmenter</a:t>
            </a:r>
            <a:endParaRPr lang="en-US" dirty="0">
              <a:latin typeface="Cambria" panose="020405030504060302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68772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4.1.1 </a:t>
            </a:r>
            <a:r>
              <a:rPr lang="zh-CN" altLang="en-US" b="1" dirty="0"/>
              <a:t>序列标注与中文分词</a:t>
            </a: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D17830-F7E2-4249-9970-B84143D4A4A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zh-CN" altLang="en-US" dirty="0"/>
                  <a:t>中文分词转化为标注集为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{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切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过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zh-CN" altLang="en-US" dirty="0"/>
                  <a:t>的序列标注问题</a:t>
                </a:r>
                <a:endParaRPr lang="en-US" altLang="zh-CN" dirty="0"/>
              </a:p>
              <a:p>
                <a:endParaRPr lang="en-US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D17830-F7E2-4249-9970-B84143D4A4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65" t="-3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785AE-8204-3149-80EB-977453C04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hlinkClick r:id="rId4"/>
              </a:rPr>
              <a:t>《</a:t>
            </a:r>
            <a:r>
              <a:rPr lang="zh-CN" altLang="en-US" dirty="0">
                <a:hlinkClick r:id="rId4"/>
              </a:rPr>
              <a:t>自然语言处理入门</a:t>
            </a:r>
            <a:r>
              <a:rPr lang="en-US" altLang="zh-CN" dirty="0">
                <a:hlinkClick r:id="rId4"/>
              </a:rPr>
              <a:t>》</a:t>
            </a:r>
            <a:endParaRPr lang="en-US" dirty="0"/>
          </a:p>
        </p:txBody>
      </p:sp>
      <p:pic>
        <p:nvPicPr>
          <p:cNvPr id="7" name="Picture 6">
            <a:hlinkClick r:id="rId4"/>
            <a:extLst>
              <a:ext uri="{FF2B5EF4-FFF2-40B4-BE49-F238E27FC236}">
                <a16:creationId xmlns:a16="http://schemas.microsoft.com/office/drawing/2014/main" id="{810BCE41-2D21-2542-BDE7-B865E9839A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10963" y="6198393"/>
            <a:ext cx="681037" cy="681037"/>
          </a:xfrm>
          <a:prstGeom prst="rect">
            <a:avLst/>
          </a:prstGeom>
        </p:spPr>
      </p:pic>
      <p:pic>
        <p:nvPicPr>
          <p:cNvPr id="8" name="Picture">
            <a:extLst>
              <a:ext uri="{FF2B5EF4-FFF2-40B4-BE49-F238E27FC236}">
                <a16:creationId xmlns:a16="http://schemas.microsoft.com/office/drawing/2014/main" id="{97DD376C-5564-F241-9D61-04690D1B44B8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 bwMode="auto">
          <a:xfrm>
            <a:off x="3521468" y="2702084"/>
            <a:ext cx="5334000" cy="259842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92570190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4.6.1 </a:t>
            </a:r>
            <a:r>
              <a:rPr lang="zh-CN" altLang="en-US" b="1" dirty="0"/>
              <a:t>标注集</a:t>
            </a:r>
            <a:endParaRPr lang="en-US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785AE-8204-3149-80EB-977453C04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《</a:t>
            </a:r>
            <a:r>
              <a:rPr lang="zh-CN" altLang="en-US" dirty="0">
                <a:hlinkClick r:id="rId3"/>
              </a:rPr>
              <a:t>自然语言处理入门</a:t>
            </a:r>
            <a:r>
              <a:rPr lang="en-US" altLang="zh-CN" dirty="0">
                <a:hlinkClick r:id="rId3"/>
              </a:rPr>
              <a:t>》</a:t>
            </a:r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810BCE41-2D21-2542-BDE7-B865E9839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0963" y="6198393"/>
            <a:ext cx="681037" cy="68103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D959E897-5559-3849-8581-9F9EBC46C2E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>
                <a:normAutofit/>
              </a:bodyPr>
              <a:lstStyle/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{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B</m:t>
                    </m:r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M</m:t>
                    </m:r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E</m:t>
                    </m:r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S</m:t>
                    </m:r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}</m:t>
                    </m:r>
                  </m:oMath>
                </a14:m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标签到整型的映射，称为</a:t>
                </a:r>
                <a:r>
                  <a:rPr lang="en-US" sz="2400" dirty="0" err="1">
                    <a:latin typeface="Consolas" panose="020B0609020204030204" pitchFamily="49" charset="0"/>
                    <a:cs typeface="Times New Roman" panose="02020603050405020304" pitchFamily="18" charset="0"/>
                  </a:rPr>
                  <a:t>CWSTagSet</a:t>
                </a:r>
                <a:endParaRPr lang="en-US" sz="2400" dirty="0">
                  <a:latin typeface="Consolas" panose="020B0609020204030204" pitchFamily="49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en-US" sz="3200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用于词性标注的</a:t>
                </a:r>
                <a:r>
                  <a:rPr lang="en-US" dirty="0" err="1">
                    <a:latin typeface="Consolas" panose="020B0609020204030204" pitchFamily="49" charset="0"/>
                    <a:cs typeface="Times New Roman" panose="02020603050405020304" pitchFamily="18" charset="0"/>
                  </a:rPr>
                  <a:t>POSTagSet</a:t>
                </a:r>
                <a:endParaRPr lang="en-US" dirty="0">
                  <a:latin typeface="Consolas" panose="020B0609020204030204" pitchFamily="49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用于命名实体识别的</a:t>
                </a:r>
                <a:r>
                  <a:rPr lang="en-US" sz="2400" dirty="0" err="1">
                    <a:latin typeface="Consolas" panose="020B0609020204030204" pitchFamily="49" charset="0"/>
                    <a:cs typeface="Times New Roman" panose="02020603050405020304" pitchFamily="18" charset="0"/>
                  </a:rPr>
                  <a:t>NERTagSet</a:t>
                </a:r>
                <a:endParaRPr lang="en-US" sz="2400" dirty="0">
                  <a:latin typeface="Consolas" panose="020B0609020204030204" pitchFamily="49" charset="0"/>
                  <a:cs typeface="Times New Roman" panose="02020603050405020304" pitchFamily="18" charset="0"/>
                </a:endParaRPr>
              </a:p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:endParaRPr lang="en-US" dirty="0"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D959E897-5559-3849-8581-9F9EBC46C2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5"/>
                <a:stretch>
                  <a:fillRect l="-1206" t="-3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">
            <a:extLst>
              <a:ext uri="{FF2B5EF4-FFF2-40B4-BE49-F238E27FC236}">
                <a16:creationId xmlns:a16="http://schemas.microsoft.com/office/drawing/2014/main" id="{F1776DD4-2B0A-0A45-B6BB-B55B018B9092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 bwMode="auto">
          <a:xfrm>
            <a:off x="3429000" y="3772831"/>
            <a:ext cx="5334000" cy="1945005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46844682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4.6.2 </a:t>
            </a:r>
            <a:r>
              <a:rPr lang="zh-CN" altLang="en-US" b="1" dirty="0"/>
              <a:t>字符映射</a:t>
            </a:r>
            <a:endParaRPr lang="en-US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785AE-8204-3149-80EB-977453C04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《</a:t>
            </a:r>
            <a:r>
              <a:rPr lang="zh-CN" altLang="en-US" dirty="0">
                <a:hlinkClick r:id="rId3"/>
              </a:rPr>
              <a:t>自然语言处理入门</a:t>
            </a:r>
            <a:r>
              <a:rPr lang="en-US" altLang="zh-CN" dirty="0">
                <a:hlinkClick r:id="rId3"/>
              </a:rPr>
              <a:t>》</a:t>
            </a:r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810BCE41-2D21-2542-BDE7-B865E9839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0963" y="6198393"/>
            <a:ext cx="681037" cy="681037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959E897-5559-3849-8581-9F9EBC46C2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en-US" dirty="0" err="1">
                <a:latin typeface="Cambria" panose="02040503050406030204" pitchFamily="18" charset="0"/>
                <a:cs typeface="Times New Roman" panose="02020603050405020304" pitchFamily="18" charset="0"/>
              </a:rPr>
              <a:t>HanLP</a:t>
            </a:r>
            <a:r>
              <a:rPr lang="zh-CN" altLang="en-US" dirty="0">
                <a:latin typeface="Cambria" panose="02040503050406030204" pitchFamily="18" charset="0"/>
                <a:cs typeface="Times New Roman" panose="02020603050405020304" pitchFamily="18" charset="0"/>
              </a:rPr>
              <a:t>实现了从字符串形式到整型的映射，称为</a:t>
            </a:r>
            <a:r>
              <a:rPr lang="en-US" sz="2400" dirty="0">
                <a:latin typeface="Consolas" panose="020B0609020204030204" pitchFamily="49" charset="0"/>
                <a:cs typeface="Times New Roman" panose="02020603050405020304" pitchFamily="18" charset="0"/>
              </a:rPr>
              <a:t>Vocabulary</a:t>
            </a:r>
            <a:r>
              <a:rPr lang="zh-CN" altLang="en-US" dirty="0">
                <a:latin typeface="Cambria" panose="02040503050406030204" pitchFamily="18" charset="0"/>
                <a:cs typeface="Times New Roman" panose="02020603050405020304" pitchFamily="18" charset="0"/>
              </a:rPr>
              <a:t>词表</a:t>
            </a:r>
            <a:endParaRPr lang="en-US" dirty="0">
              <a:latin typeface="Cambria" panose="020405030504060302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232112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4.6.3 </a:t>
            </a:r>
            <a:r>
              <a:rPr lang="zh-CN" altLang="en-US" b="1" dirty="0"/>
              <a:t>语料转换</a:t>
            </a:r>
            <a:endParaRPr lang="en-US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785AE-8204-3149-80EB-977453C04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《</a:t>
            </a:r>
            <a:r>
              <a:rPr lang="zh-CN" altLang="en-US" dirty="0">
                <a:hlinkClick r:id="rId3"/>
              </a:rPr>
              <a:t>自然语言处理入门</a:t>
            </a:r>
            <a:r>
              <a:rPr lang="en-US" altLang="zh-CN" dirty="0">
                <a:hlinkClick r:id="rId3"/>
              </a:rPr>
              <a:t>》</a:t>
            </a:r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810BCE41-2D21-2542-BDE7-B865E9839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0963" y="6198393"/>
            <a:ext cx="681037" cy="68103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D959E897-5559-3849-8581-9F9EBC46C2E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>
                <a:normAutofit/>
              </a:bodyPr>
              <a:lstStyle/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en-US" dirty="0"/>
                  <a:t>将语料转换为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二元组才能训练</a:t>
                </a:r>
                <a:r>
                  <a:rPr lang="zh-CN" altLang="en-US" b="1" dirty="0"/>
                  <a:t>隐马尔可夫模型</a:t>
                </a:r>
                <a:endParaRPr lang="en-US" altLang="zh-CN" b="1" dirty="0"/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en-US" sz="3200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位于</a:t>
                </a:r>
                <a:r>
                  <a:rPr lang="en-US" dirty="0" err="1">
                    <a:latin typeface="Consolas" panose="020B0609020204030204" pitchFamily="49" charset="0"/>
                    <a:cs typeface="Times New Roman" panose="02020603050405020304" pitchFamily="18" charset="0"/>
                  </a:rPr>
                  <a:t>com.hankcs.hanlp.model.hmm.HMMSegmenter#convertToSequence</a:t>
                </a:r>
                <a:endParaRPr lang="en-US" dirty="0"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D959E897-5559-3849-8581-9F9EBC46C2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5"/>
                <a:stretch>
                  <a:fillRect l="-1206" t="-3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855562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4.6.4 </a:t>
            </a:r>
            <a:r>
              <a:rPr lang="en-US" b="1" dirty="0" err="1"/>
              <a:t>训练</a:t>
            </a:r>
            <a:endParaRPr lang="en-US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785AE-8204-3149-80EB-977453C04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《</a:t>
            </a:r>
            <a:r>
              <a:rPr lang="zh-CN" altLang="en-US" dirty="0">
                <a:hlinkClick r:id="rId3"/>
              </a:rPr>
              <a:t>自然语言处理入门</a:t>
            </a:r>
            <a:r>
              <a:rPr lang="en-US" altLang="zh-CN" dirty="0">
                <a:hlinkClick r:id="rId3"/>
              </a:rPr>
              <a:t>》</a:t>
            </a:r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810BCE41-2D21-2542-BDE7-B865E9839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0963" y="6198393"/>
            <a:ext cx="681037" cy="681037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959E897-5559-3849-8581-9F9EBC46C2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en-US" dirty="0" err="1">
                <a:latin typeface="Consolas" panose="020B0609020204030204" pitchFamily="49" charset="0"/>
                <a:cs typeface="Times New Roman" panose="02020603050405020304" pitchFamily="18" charset="0"/>
              </a:rPr>
              <a:t>HMMSegmenter</a:t>
            </a:r>
            <a:r>
              <a:rPr lang="en-US" sz="3200" dirty="0" err="1">
                <a:cs typeface="Times New Roman" panose="02020603050405020304" pitchFamily="18" charset="0"/>
              </a:rPr>
              <a:t>提供</a:t>
            </a:r>
            <a:r>
              <a:rPr lang="en-US" dirty="0" err="1">
                <a:latin typeface="Consolas" panose="020B0609020204030204" pitchFamily="49" charset="0"/>
                <a:cs typeface="Times New Roman" panose="02020603050405020304" pitchFamily="18" charset="0"/>
              </a:rPr>
              <a:t>train</a:t>
            </a:r>
            <a:r>
              <a:rPr lang="en-US" sz="3200" dirty="0" err="1">
                <a:cs typeface="Times New Roman" panose="02020603050405020304" pitchFamily="18" charset="0"/>
              </a:rPr>
              <a:t>接口，接受《人民日报》格式语料库的路径</a:t>
            </a:r>
            <a:endParaRPr lang="en-US" sz="3200" dirty="0">
              <a:cs typeface="Times New Roman" panose="02020603050405020304" pitchFamily="18" charset="0"/>
            </a:endParaRPr>
          </a:p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en-US" sz="3200" dirty="0" err="1">
                <a:cs typeface="Times New Roman" panose="02020603050405020304" pitchFamily="18" charset="0"/>
              </a:rPr>
              <a:t>训练出的模型存储在</a:t>
            </a:r>
            <a:r>
              <a:rPr lang="en-US" dirty="0" err="1">
                <a:latin typeface="Consolas" panose="020B0609020204030204" pitchFamily="49" charset="0"/>
                <a:cs typeface="Times New Roman" panose="02020603050405020304" pitchFamily="18" charset="0"/>
              </a:rPr>
              <a:t>HiddenMarkovModel</a:t>
            </a:r>
            <a:r>
              <a:rPr lang="en-US" sz="3200" dirty="0" err="1">
                <a:cs typeface="Times New Roman" panose="02020603050405020304" pitchFamily="18" charset="0"/>
              </a:rPr>
              <a:t>类型的成员变量</a:t>
            </a:r>
            <a:r>
              <a:rPr lang="en-US" dirty="0" err="1">
                <a:latin typeface="Consolas" panose="020B0609020204030204" pitchFamily="49" charset="0"/>
                <a:cs typeface="Times New Roman" panose="02020603050405020304" pitchFamily="18" charset="0"/>
              </a:rPr>
              <a:t>model</a:t>
            </a:r>
            <a:r>
              <a:rPr lang="en-US" sz="3200" dirty="0" err="1">
                <a:cs typeface="Times New Roman" panose="02020603050405020304" pitchFamily="18" charset="0"/>
              </a:rPr>
              <a:t>中</a:t>
            </a:r>
            <a:endParaRPr lang="en-US" dirty="0">
              <a:latin typeface="Cambria" panose="020405030504060302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321298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4.6.4 </a:t>
            </a:r>
            <a:r>
              <a:rPr lang="en-US" b="1" dirty="0" err="1"/>
              <a:t>训练</a:t>
            </a:r>
            <a:endParaRPr lang="en-US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785AE-8204-3149-80EB-977453C04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《</a:t>
            </a:r>
            <a:r>
              <a:rPr lang="zh-CN" altLang="en-US" dirty="0">
                <a:hlinkClick r:id="rId3"/>
              </a:rPr>
              <a:t>自然语言处理入门</a:t>
            </a:r>
            <a:r>
              <a:rPr lang="en-US" altLang="zh-CN" dirty="0">
                <a:hlinkClick r:id="rId3"/>
              </a:rPr>
              <a:t>》</a:t>
            </a:r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810BCE41-2D21-2542-BDE7-B865E9839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0963" y="6198393"/>
            <a:ext cx="681037" cy="681037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959E897-5559-3849-8581-9F9EBC46C2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>
              <a:spcBef>
                <a:spcPts val="900"/>
              </a:spcBef>
              <a:spcAft>
                <a:spcPts val="900"/>
              </a:spcAft>
            </a:pPr>
            <a:endParaRPr lang="en-US" dirty="0">
              <a:latin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D2A7ADB-2DBB-6449-ABB0-BE2ECB105E08}"/>
              </a:ext>
            </a:extLst>
          </p:cNvPr>
          <p:cNvSpPr/>
          <p:nvPr/>
        </p:nvSpPr>
        <p:spPr>
          <a:xfrm>
            <a:off x="838200" y="2416854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def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train(corpus, model):</a:t>
            </a:r>
            <a:br>
              <a:rPr lang="en-US" sz="2000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segmenter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=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HMMSegmenter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(model)</a:t>
            </a:r>
            <a:br>
              <a:rPr lang="en-US" sz="2000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segmenter.train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(corpus)</a:t>
            </a:r>
            <a:br>
              <a:rPr lang="en-US" sz="2000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b="1" dirty="0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return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segmenter.toSegment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()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9182954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4.6.5 </a:t>
            </a:r>
            <a:r>
              <a:rPr lang="zh-CN" altLang="en-US" b="1" dirty="0"/>
              <a:t>预测</a:t>
            </a:r>
            <a:endParaRPr lang="en-US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785AE-8204-3149-80EB-977453C04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《</a:t>
            </a:r>
            <a:r>
              <a:rPr lang="zh-CN" altLang="en-US" dirty="0">
                <a:hlinkClick r:id="rId3"/>
              </a:rPr>
              <a:t>自然语言处理入门</a:t>
            </a:r>
            <a:r>
              <a:rPr lang="en-US" altLang="zh-CN" dirty="0">
                <a:hlinkClick r:id="rId3"/>
              </a:rPr>
              <a:t>》</a:t>
            </a:r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810BCE41-2D21-2542-BDE7-B865E9839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0963" y="6198393"/>
            <a:ext cx="681037" cy="68103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D959E897-5559-3849-8581-9F9EBC46C2E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>
                <a:normAutofit/>
              </a:bodyPr>
              <a:lstStyle/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en-US" dirty="0"/>
                  <a:t>分词器必须根据标签序列的指示，将字符序列转换为单词序列</a:t>
                </a:r>
                <a:endParaRPr lang="en-US" altLang="zh-CN" dirty="0"/>
              </a:p>
              <a:p>
                <a:pPr marL="800100" lvl="1" indent="-342900">
                  <a:spcAft>
                    <a:spcPts val="1000"/>
                  </a:spcAft>
                  <a:buFont typeface="+mj-lt"/>
                  <a:buAutoNum type="arabicParenR"/>
                </a:pPr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初始化单词链表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𝐿</m:t>
                    </m:r>
                  </m:oMath>
                </a14:m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与单词缓冲区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𝑊</m:t>
                    </m:r>
                  </m:oMath>
                </a14:m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为空白，即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[]</m:t>
                    </m:r>
                  </m:oMath>
                </a14:m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与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""</m:t>
                    </m:r>
                  </m:oMath>
                </a14:m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。</a:t>
                </a:r>
                <a:endParaRPr lang="en-US" dirty="0"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 marL="800100" lvl="1" indent="-342900">
                  <a:spcAft>
                    <a:spcPts val="1000"/>
                  </a:spcAft>
                  <a:buFont typeface="+mj-lt"/>
                  <a:buAutoNum type="arabicParenR"/>
                </a:pPr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逐个读入字符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</m:oMath>
                </a14:m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与标签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𝑦</m:t>
                    </m:r>
                  </m:oMath>
                </a14:m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，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𝑊</m:t>
                    </m:r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+=</m:t>
                    </m:r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𝑐</m:t>
                    </m:r>
                  </m:oMath>
                </a14:m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。若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B</m:t>
                    </m:r>
                    <m:r>
                      <a:rPr lang="en-US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or</m:t>
                    </m:r>
                    <m:r>
                      <a:rPr lang="en-US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S</m:t>
                    </m:r>
                  </m:oMath>
                </a14:m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，则切断，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𝐿</m:t>
                    </m:r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+=</m:t>
                    </m:r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𝑊</m:t>
                    </m:r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𝑊</m:t>
                    </m:r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=[]</m:t>
                    </m:r>
                  </m:oMath>
                </a14:m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。</a:t>
                </a:r>
                <a:endParaRPr lang="en-US" dirty="0"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 marL="800100" lvl="1" indent="-342900">
                  <a:spcAft>
                    <a:spcPts val="1000"/>
                  </a:spcAft>
                  <a:buFont typeface="+mj-lt"/>
                  <a:buAutoNum type="arabicParenR"/>
                </a:pPr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检查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𝑊</m:t>
                    </m:r>
                  </m:oMath>
                </a14:m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是否为空白，若非空白则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𝐿</m:t>
                    </m:r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+=</m:t>
                    </m:r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𝑊</m:t>
                    </m:r>
                  </m:oMath>
                </a14:m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。</a:t>
                </a:r>
                <a:endParaRPr lang="en-US" dirty="0"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:endParaRPr lang="en-US" dirty="0"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D959E897-5559-3849-8581-9F9EBC46C2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5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6352678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4.6.6 </a:t>
            </a:r>
            <a:r>
              <a:rPr lang="zh-CN" altLang="en-US" b="1" dirty="0"/>
              <a:t>评测</a:t>
            </a:r>
            <a:endParaRPr lang="en-US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785AE-8204-3149-80EB-977453C04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《</a:t>
            </a:r>
            <a:r>
              <a:rPr lang="zh-CN" altLang="en-US" dirty="0">
                <a:hlinkClick r:id="rId3"/>
              </a:rPr>
              <a:t>自然语言处理入门</a:t>
            </a:r>
            <a:r>
              <a:rPr lang="en-US" altLang="zh-CN" dirty="0">
                <a:hlinkClick r:id="rId3"/>
              </a:rPr>
              <a:t>》</a:t>
            </a:r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810BCE41-2D21-2542-BDE7-B865E9839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0963" y="6198393"/>
            <a:ext cx="681037" cy="68103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D959E897-5559-3849-8581-9F9EBC46C2E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>
                <a:normAutofit/>
              </a:bodyPr>
              <a:lstStyle/>
              <a:p>
                <a:pPr latinLnBrk="1">
                  <a:spcAft>
                    <a:spcPts val="1000"/>
                  </a:spcAft>
                </a:pPr>
                <a:r>
                  <a:rPr lang="en-US" dirty="0">
                    <a:latin typeface="Consolas" panose="020B0609020204030204" pitchFamily="49" charset="0"/>
                    <a:cs typeface="Times New Roman" panose="02020603050405020304" pitchFamily="18" charset="0"/>
                  </a:rPr>
                  <a:t>P:78.49 R:80.38 F1:79.42 OOV-R:41.11 IV-R:81.44</a:t>
                </a:r>
              </a:p>
              <a:p>
                <a:pPr lvl="1" latinLnBrk="1">
                  <a:spcAft>
                    <a:spcPts val="10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𝐹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值只有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79.42%</m:t>
                    </m:r>
                  </m:oMath>
                </a14:m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，甚至不如词典分词</a:t>
                </a:r>
                <a:endParaRPr lang="en-US" altLang="zh-CN" dirty="0"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 lvl="1" latinLnBrk="1">
                  <a:spcAft>
                    <a:spcPts val="1000"/>
                  </a:spcAft>
                </a:pPr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但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𝑂𝑂𝑉</m:t>
                        </m:r>
                      </m:sub>
                    </m:sSub>
                  </m:oMath>
                </a14:m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的确提高到了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41.11%</m:t>
                    </m:r>
                  </m:oMath>
                </a14:m>
                <a:endParaRPr lang="en-US" dirty="0">
                  <a:latin typeface="Consolas" panose="020B0609020204030204" pitchFamily="49" charset="0"/>
                  <a:cs typeface="Times New Roman" panose="02020603050405020304" pitchFamily="18" charset="0"/>
                </a:endParaRPr>
              </a:p>
              <a:p>
                <a:pPr lvl="1" latinLnBrk="1">
                  <a:spcAft>
                    <a:spcPts val="1000"/>
                  </a:spcAft>
                </a:pPr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说明几乎有一半的</a:t>
                </a:r>
                <a:r>
                  <a:rPr 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OOV</a:t>
                </a:r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都被正确地召回了，拖累成绩的反而是</a:t>
                </a:r>
                <a:r>
                  <a:rPr 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IV</a:t>
                </a:r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的大量错误</a:t>
                </a:r>
                <a:endParaRPr lang="en-US" dirty="0">
                  <a:latin typeface="Consolas" panose="020B0609020204030204" pitchFamily="49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D959E897-5559-3849-8581-9F9EBC46C2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5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7502899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4.7</a:t>
            </a:r>
            <a:r>
              <a:rPr lang="zh-CN" altLang="en-US" b="1" dirty="0"/>
              <a:t>二阶隐马尔可夫模型</a:t>
            </a:r>
            <a:r>
              <a:rPr lang="en-US" b="1" dirty="0"/>
              <a:t>*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785AE-8204-3149-80EB-977453C04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《</a:t>
            </a:r>
            <a:r>
              <a:rPr lang="zh-CN" altLang="en-US" dirty="0">
                <a:hlinkClick r:id="rId3"/>
              </a:rPr>
              <a:t>自然语言处理入门</a:t>
            </a:r>
            <a:r>
              <a:rPr lang="en-US" altLang="zh-CN" dirty="0">
                <a:hlinkClick r:id="rId3"/>
              </a:rPr>
              <a:t>》</a:t>
            </a:r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810BCE41-2D21-2542-BDE7-B865E9839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0963" y="6198393"/>
            <a:ext cx="681037" cy="681037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959E897-5559-3849-8581-9F9EBC46C2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latinLnBrk="1">
              <a:spcAft>
                <a:spcPts val="1000"/>
              </a:spcAft>
            </a:pPr>
            <a:r>
              <a:rPr lang="zh-CN" altLang="en-US" dirty="0">
                <a:latin typeface="Cambria" panose="02040503050406030204" pitchFamily="18" charset="0"/>
                <a:cs typeface="Times New Roman" panose="02020603050405020304" pitchFamily="18" charset="0"/>
              </a:rPr>
              <a:t>如果</a:t>
            </a:r>
            <a:r>
              <a:rPr lang="zh-CN" altLang="en-US" b="1" dirty="0">
                <a:latin typeface="Cambria" panose="02040503050406030204" pitchFamily="18" charset="0"/>
                <a:cs typeface="Times New Roman" panose="02020603050405020304" pitchFamily="18" charset="0"/>
              </a:rPr>
              <a:t>隐马尔可夫模型</a:t>
            </a:r>
            <a:r>
              <a:rPr lang="zh-CN" altLang="en-US" dirty="0">
                <a:latin typeface="Cambria" panose="02040503050406030204" pitchFamily="18" charset="0"/>
                <a:cs typeface="Times New Roman" panose="02020603050405020304" pitchFamily="18" charset="0"/>
              </a:rPr>
              <a:t>中每个状态仅依赖于前一个状态，则称为</a:t>
            </a:r>
            <a:r>
              <a:rPr lang="zh-CN" altLang="en-US" b="1" dirty="0">
                <a:latin typeface="Cambria" panose="02040503050406030204" pitchFamily="18" charset="0"/>
                <a:cs typeface="Times New Roman" panose="02020603050405020304" pitchFamily="18" charset="0"/>
              </a:rPr>
              <a:t>一阶</a:t>
            </a:r>
            <a:r>
              <a:rPr lang="zh-CN" altLang="en-US" dirty="0">
                <a:latin typeface="Cambria" panose="02040503050406030204" pitchFamily="18" charset="0"/>
                <a:cs typeface="Times New Roman" panose="02020603050405020304" pitchFamily="18" charset="0"/>
              </a:rPr>
              <a:t>；</a:t>
            </a:r>
            <a:endParaRPr lang="en-US" altLang="zh-CN" dirty="0">
              <a:latin typeface="Cambria" panose="02040503050406030204" pitchFamily="18" charset="0"/>
              <a:cs typeface="Times New Roman" panose="02020603050405020304" pitchFamily="18" charset="0"/>
            </a:endParaRPr>
          </a:p>
          <a:p>
            <a:pPr latinLnBrk="1">
              <a:spcAft>
                <a:spcPts val="1000"/>
              </a:spcAft>
            </a:pPr>
            <a:r>
              <a:rPr lang="zh-CN" altLang="en-US" dirty="0">
                <a:latin typeface="Cambria" panose="02040503050406030204" pitchFamily="18" charset="0"/>
                <a:cs typeface="Times New Roman" panose="02020603050405020304" pitchFamily="18" charset="0"/>
              </a:rPr>
              <a:t>如果依赖于前两个状态，则称为</a:t>
            </a:r>
            <a:r>
              <a:rPr lang="zh-CN" altLang="en-US" b="1" dirty="0">
                <a:latin typeface="Cambria" panose="02040503050406030204" pitchFamily="18" charset="0"/>
                <a:cs typeface="Times New Roman" panose="02020603050405020304" pitchFamily="18" charset="0"/>
              </a:rPr>
              <a:t>二阶</a:t>
            </a:r>
            <a:endParaRPr lang="en-US" dirty="0">
              <a:latin typeface="Consolas" panose="020B0609020204030204" pitchFamily="49" charset="0"/>
              <a:cs typeface="Times New Roman" panose="02020603050405020304" pitchFamily="18" charset="0"/>
            </a:endParaRPr>
          </a:p>
        </p:txBody>
      </p:sp>
      <p:pic>
        <p:nvPicPr>
          <p:cNvPr id="8" name="Picture" title="fig:">
            <a:extLst>
              <a:ext uri="{FF2B5EF4-FFF2-40B4-BE49-F238E27FC236}">
                <a16:creationId xmlns:a16="http://schemas.microsoft.com/office/drawing/2014/main" id="{2C00C8D1-9DDF-5A49-8FCF-0E6F55D0565D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 bwMode="auto">
          <a:xfrm>
            <a:off x="3429000" y="3429000"/>
            <a:ext cx="5334000" cy="206375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9627627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4.7.1 </a:t>
            </a:r>
            <a:r>
              <a:rPr lang="zh-CN" altLang="en-US" b="1" dirty="0"/>
              <a:t>二阶转移概率张量的估计</a:t>
            </a:r>
            <a:endParaRPr lang="en-US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785AE-8204-3149-80EB-977453C04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《</a:t>
            </a:r>
            <a:r>
              <a:rPr lang="zh-CN" altLang="en-US" dirty="0">
                <a:hlinkClick r:id="rId3"/>
              </a:rPr>
              <a:t>自然语言处理入门</a:t>
            </a:r>
            <a:r>
              <a:rPr lang="en-US" altLang="zh-CN" dirty="0">
                <a:hlinkClick r:id="rId3"/>
              </a:rPr>
              <a:t>》</a:t>
            </a:r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810BCE41-2D21-2542-BDE7-B865E9839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0963" y="6198393"/>
            <a:ext cx="681037" cy="68103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D959E897-5559-3849-8581-9F9EBC46C2E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>
                <a:normAutofit/>
              </a:bodyPr>
              <a:lstStyle/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将序列三元语法片段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的频次按下标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𝑗</m:t>
                    </m:r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𝑘</m:t>
                    </m:r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计入张量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𝑨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𝑗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，归一化后得到</a:t>
                </a:r>
                <a14:m>
                  <m:oMath xmlns:m="http://schemas.openxmlformats.org/officeDocument/2006/math">
                    <m:groupChr>
                      <m:groupChrPr>
                        <m:chr m:val="̂"/>
                        <m:pos m:val="top"/>
                        <m:vertJc m:val="bot"/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groupChr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</m:e>
                    </m:groupChr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∣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 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and</m:t>
                    </m:r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 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：</a:t>
                </a:r>
                <a:endParaRPr lang="en-US" dirty="0"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spcBef>
                    <a:spcPts val="180"/>
                  </a:spcBef>
                  <a:spcAft>
                    <a:spcPts val="18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groupChr>
                            <m:groupChrPr>
                              <m:chr m:val="̂"/>
                              <m:pos m:val="top"/>
                              <m:vertJc m:val="bot"/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groupChr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𝑎</m:t>
                              </m:r>
                            </m:e>
                          </m:groupCh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𝑨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sub>
                          </m:sSub>
                        </m:num>
                        <m:den>
                          <m:nary>
                            <m:naryPr>
                              <m:chr m:val="∑"/>
                              <m:limLoc m:val="undOvr"/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𝑁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𝑨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𝑗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   </m:t>
                      </m:r>
                      <m:r>
                        <a:rPr lang="en-US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𝑖</m:t>
                      </m:r>
                      <m:r>
                        <a:rPr lang="en-US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𝑗</m:t>
                      </m:r>
                      <m:r>
                        <a:rPr lang="en-US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=1,2,⋯,</m:t>
                      </m:r>
                      <m:r>
                        <a:rPr lang="en-US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𝑁</m:t>
                      </m:r>
                    </m:oMath>
                  </m:oMathPara>
                </a14:m>
                <a:endParaRPr lang="en-US" dirty="0"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D959E897-5559-3849-8581-9F9EBC46C2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5"/>
                <a:stretch>
                  <a:fillRect l="-965" t="-3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0850343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4.7.2 </a:t>
            </a:r>
            <a:r>
              <a:rPr lang="zh-CN" altLang="en-US" b="1" dirty="0"/>
              <a:t>二阶隐马尔可夫模型中的维特比算法</a:t>
            </a:r>
            <a:endParaRPr lang="en-US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785AE-8204-3149-80EB-977453C04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《</a:t>
            </a:r>
            <a:r>
              <a:rPr lang="zh-CN" altLang="en-US" dirty="0">
                <a:hlinkClick r:id="rId3"/>
              </a:rPr>
              <a:t>自然语言处理入门</a:t>
            </a:r>
            <a:r>
              <a:rPr lang="en-US" altLang="zh-CN" dirty="0">
                <a:hlinkClick r:id="rId3"/>
              </a:rPr>
              <a:t>》</a:t>
            </a:r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810BCE41-2D21-2542-BDE7-B865E9839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0963" y="6198393"/>
            <a:ext cx="681037" cy="68103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D959E897-5559-3849-8581-9F9EBC46C2E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>
                <a:normAutofit fontScale="92500"/>
              </a:bodyPr>
              <a:lstStyle/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定义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𝜹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表示时刻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</m:oMath>
                </a14:m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时，以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结尾的路径的最大概率。相应地，定义前驱数组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𝝍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表示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−2</m:t>
                        </m:r>
                      </m:sub>
                    </m:sSub>
                  </m:oMath>
                </a14:m>
                <a:endParaRPr lang="en-US" dirty="0"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递推时，双重循环遍历所有可能的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，维护两个数组：</a:t>
                </a:r>
                <a:endParaRPr lang="en-US" dirty="0"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spcBef>
                    <a:spcPts val="180"/>
                  </a:spcBef>
                  <a:spcAft>
                    <a:spcPts val="180"/>
                  </a:spcAft>
                  <a:buNone/>
                </a:pPr>
                <a:endParaRPr lang="en-US" dirty="0"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 marL="0" indent="0" algn="ctr">
                  <a:spcBef>
                    <a:spcPts val="180"/>
                  </a:spcBef>
                  <a:spcAft>
                    <a:spcPts val="18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mPr>
                        <m:mr>
                          <m:e>
                            <m:m>
                              <m:mPr>
                                <m:plcHide m:val="on"/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𝜹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=</m:t>
                                  </m:r>
                                  <m:limLow>
                                    <m:limLow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𝑚𝑎𝑥</m:t>
                                      </m:r>
                                    </m:e>
                                    <m:lim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1⩽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⩽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𝑁</m:t>
                                      </m:r>
                                    </m:lim>
                                  </m:limLow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𝜹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−2,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𝑨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)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𝑩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𝑜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𝑗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=1,⋯,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𝑁</m:t>
                                  </m:r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𝝍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=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arg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⁡</m:t>
                                  </m:r>
                                  <m:limLow>
                                    <m:limLow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𝑚𝑎𝑥</m:t>
                                      </m:r>
                                    </m:e>
                                    <m:lim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1⩽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⩽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𝑁</m:t>
                                      </m:r>
                                    </m:lim>
                                  </m:limLow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𝜹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−2,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𝑨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),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𝑗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=1,⋯,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𝑁</m:t>
                                  </m:r>
                                </m:e>
                              </m:mr>
                            </m:m>
                          </m:e>
                        </m:mr>
                      </m:m>
                      <m:r>
                        <a:rPr lang="en-US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   (4.10)</m:t>
                      </m:r>
                    </m:oMath>
                  </m:oMathPara>
                </a14:m>
                <a:endParaRPr lang="en-US" dirty="0"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:endParaRPr lang="en-US" dirty="0"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D959E897-5559-3849-8581-9F9EBC46C2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5"/>
                <a:stretch>
                  <a:fillRect l="-844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293978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4.1.1 </a:t>
            </a:r>
            <a:r>
              <a:rPr lang="zh-CN" altLang="en-US" b="1" dirty="0"/>
              <a:t>序列标注与中文分词</a:t>
            </a: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D17830-F7E2-4249-9970-B84143D4A4A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zh-CN" altLang="en-US" dirty="0"/>
                  <a:t>人们提出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{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M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E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zh-CN" altLang="en-US" dirty="0"/>
                  <a:t>这种最流行的标注集</a:t>
                </a:r>
                <a:endParaRPr lang="en-US" altLang="zh-CN" dirty="0"/>
              </a:p>
              <a:p>
                <a:pPr lvl="1"/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汉字分别作为词语首尾（</a:t>
                </a:r>
                <a:r>
                  <a:rPr lang="en-US" b="1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B</a:t>
                </a:r>
                <a:r>
                  <a:rPr 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egin</a:t>
                </a:r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、</a:t>
                </a:r>
                <a:r>
                  <a:rPr lang="en-US" b="1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E</a:t>
                </a:r>
                <a:r>
                  <a:rPr 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nd</a:t>
                </a:r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）、词中（</a:t>
                </a:r>
                <a:r>
                  <a:rPr lang="en-US" b="1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M</a:t>
                </a:r>
                <a:r>
                  <a:rPr 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iddle</a:t>
                </a:r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）以及单字成词（</a:t>
                </a:r>
                <a:r>
                  <a:rPr lang="en-US" b="1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S</a:t>
                </a:r>
                <a:r>
                  <a:rPr 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ingle</a:t>
                </a:r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）</a:t>
                </a:r>
                <a:endParaRPr lang="en-US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D17830-F7E2-4249-9970-B84143D4A4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65" t="-3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785AE-8204-3149-80EB-977453C04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hlinkClick r:id="rId4"/>
              </a:rPr>
              <a:t>《</a:t>
            </a:r>
            <a:r>
              <a:rPr lang="zh-CN" altLang="en-US" dirty="0">
                <a:hlinkClick r:id="rId4"/>
              </a:rPr>
              <a:t>自然语言处理入门</a:t>
            </a:r>
            <a:r>
              <a:rPr lang="en-US" altLang="zh-CN" dirty="0">
                <a:hlinkClick r:id="rId4"/>
              </a:rPr>
              <a:t>》</a:t>
            </a:r>
            <a:endParaRPr lang="en-US" dirty="0"/>
          </a:p>
        </p:txBody>
      </p:sp>
      <p:pic>
        <p:nvPicPr>
          <p:cNvPr id="7" name="Picture 6">
            <a:hlinkClick r:id="rId4"/>
            <a:extLst>
              <a:ext uri="{FF2B5EF4-FFF2-40B4-BE49-F238E27FC236}">
                <a16:creationId xmlns:a16="http://schemas.microsoft.com/office/drawing/2014/main" id="{810BCE41-2D21-2542-BDE7-B865E9839A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10963" y="6198393"/>
            <a:ext cx="681037" cy="681037"/>
          </a:xfrm>
          <a:prstGeom prst="rect">
            <a:avLst/>
          </a:prstGeom>
        </p:spPr>
      </p:pic>
      <p:pic>
        <p:nvPicPr>
          <p:cNvPr id="9" name="Picture">
            <a:extLst>
              <a:ext uri="{FF2B5EF4-FFF2-40B4-BE49-F238E27FC236}">
                <a16:creationId xmlns:a16="http://schemas.microsoft.com/office/drawing/2014/main" id="{658A59E0-3023-4848-A5EE-D54CB234AFA0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 bwMode="auto">
          <a:xfrm>
            <a:off x="2776251" y="3429000"/>
            <a:ext cx="6639497" cy="2528513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98117365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4.7.3 </a:t>
            </a:r>
            <a:r>
              <a:rPr lang="zh-CN" altLang="en-US" b="1" dirty="0"/>
              <a:t>二阶隐马尔可夫模型应用于中文分词</a:t>
            </a:r>
            <a:endParaRPr lang="en-US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785AE-8204-3149-80EB-977453C04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《</a:t>
            </a:r>
            <a:r>
              <a:rPr lang="zh-CN" altLang="en-US" dirty="0">
                <a:hlinkClick r:id="rId3"/>
              </a:rPr>
              <a:t>自然语言处理入门</a:t>
            </a:r>
            <a:r>
              <a:rPr lang="en-US" altLang="zh-CN" dirty="0">
                <a:hlinkClick r:id="rId3"/>
              </a:rPr>
              <a:t>》</a:t>
            </a:r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810BCE41-2D21-2542-BDE7-B865E9839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0963" y="6198393"/>
            <a:ext cx="681037" cy="68103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8D803F96-65C2-1846-B214-B2E4B48EBA1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76418606"/>
                  </p:ext>
                </p:extLst>
              </p:nvPr>
            </p:nvGraphicFramePr>
            <p:xfrm>
              <a:off x="838200" y="2349500"/>
              <a:ext cx="10515600" cy="2159000"/>
            </p:xfrm>
            <a:graphic>
              <a:graphicData uri="http://schemas.openxmlformats.org/drawingml/2006/table">
                <a:tbl>
                  <a:tblPr firstRow="1" firstCol="1" lastRow="1" lastCol="1"/>
                  <a:tblGrid>
                    <a:gridCol w="1752600">
                      <a:extLst>
                        <a:ext uri="{9D8B030D-6E8A-4147-A177-3AD203B41FA5}">
                          <a16:colId xmlns:a16="http://schemas.microsoft.com/office/drawing/2014/main" val="2639794483"/>
                        </a:ext>
                      </a:extLst>
                    </a:gridCol>
                    <a:gridCol w="1752600">
                      <a:extLst>
                        <a:ext uri="{9D8B030D-6E8A-4147-A177-3AD203B41FA5}">
                          <a16:colId xmlns:a16="http://schemas.microsoft.com/office/drawing/2014/main" val="612257433"/>
                        </a:ext>
                      </a:extLst>
                    </a:gridCol>
                    <a:gridCol w="1752600">
                      <a:extLst>
                        <a:ext uri="{9D8B030D-6E8A-4147-A177-3AD203B41FA5}">
                          <a16:colId xmlns:a16="http://schemas.microsoft.com/office/drawing/2014/main" val="817278104"/>
                        </a:ext>
                      </a:extLst>
                    </a:gridCol>
                    <a:gridCol w="1752600">
                      <a:extLst>
                        <a:ext uri="{9D8B030D-6E8A-4147-A177-3AD203B41FA5}">
                          <a16:colId xmlns:a16="http://schemas.microsoft.com/office/drawing/2014/main" val="1464602922"/>
                        </a:ext>
                      </a:extLst>
                    </a:gridCol>
                    <a:gridCol w="1752600">
                      <a:extLst>
                        <a:ext uri="{9D8B030D-6E8A-4147-A177-3AD203B41FA5}">
                          <a16:colId xmlns:a16="http://schemas.microsoft.com/office/drawing/2014/main" val="589770461"/>
                        </a:ext>
                      </a:extLst>
                    </a:gridCol>
                    <a:gridCol w="1752600">
                      <a:extLst>
                        <a:ext uri="{9D8B030D-6E8A-4147-A177-3AD203B41FA5}">
                          <a16:colId xmlns:a16="http://schemas.microsoft.com/office/drawing/2014/main" val="3834284562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SimSun" panose="02010600030101010101" pitchFamily="2" charset="-122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算法</a:t>
                          </a:r>
                          <a:endParaRPr lang="en-US" sz="2000">
                            <a:effectLst/>
                            <a:latin typeface="Cambria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𝑃</m:t>
                                </m:r>
                              </m:oMath>
                            </m:oMathPara>
                          </a14:m>
                          <a:endParaRPr lang="en-US" sz="2000">
                            <a:effectLst/>
                            <a:latin typeface="Cambria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𝑅</m:t>
                                </m:r>
                              </m:oMath>
                            </m:oMathPara>
                          </a14:m>
                          <a:endParaRPr lang="en-US" sz="2000">
                            <a:effectLst/>
                            <a:latin typeface="Cambria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>
                                        <a:effectLst/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effectLst/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effectLst/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>
                            <a:effectLst/>
                            <a:latin typeface="Cambria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>
                                        <a:effectLst/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effectLst/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effectLst/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OOV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dirty="0">
                            <a:effectLst/>
                            <a:latin typeface="Cambria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>
                                        <a:effectLst/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effectLst/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effectLst/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IV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>
                            <a:effectLst/>
                            <a:latin typeface="Cambria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727779636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SimSun" panose="02010600030101010101" pitchFamily="2" charset="-122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最长匹配</a:t>
                          </a:r>
                          <a:endParaRPr lang="en-US" sz="2000">
                            <a:effectLst/>
                            <a:latin typeface="Cambria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89.41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94.64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91.95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2.58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97.14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050784205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SimSun" panose="02010600030101010101" pitchFamily="2" charset="-122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二元文法</a:t>
                          </a:r>
                          <a:endParaRPr lang="en-US" sz="2000">
                            <a:effectLst/>
                            <a:latin typeface="Cambria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 b="1" dirty="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92.38</a:t>
                          </a:r>
                          <a:endParaRPr lang="en-US" sz="2000" dirty="0">
                            <a:effectLst/>
                            <a:latin typeface="Cambria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 b="1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96.70</a:t>
                          </a:r>
                          <a:endParaRPr lang="en-US" sz="2000">
                            <a:effectLst/>
                            <a:latin typeface="Cambria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 b="1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94.49</a:t>
                          </a:r>
                          <a:endParaRPr lang="en-US" sz="2000">
                            <a:effectLst/>
                            <a:latin typeface="Cambria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2.58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 b="1" dirty="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99.26</a:t>
                          </a:r>
                          <a:endParaRPr lang="en-US" sz="2000" dirty="0">
                            <a:effectLst/>
                            <a:latin typeface="Cambria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203449391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SimSun" panose="02010600030101010101" pitchFamily="2" charset="-122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一阶</a:t>
                          </a:r>
                          <a:r>
                            <a:rPr lang="en-US" sz="2000" b="1">
                              <a:effectLst/>
                              <a:latin typeface="SimSun" panose="02010600030101010101" pitchFamily="2" charset="-122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隐马尔可夫模型</a:t>
                          </a:r>
                          <a:endParaRPr lang="en-US" sz="2000">
                            <a:effectLst/>
                            <a:latin typeface="Cambria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78.49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80.38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79.42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41.11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 dirty="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81.44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95062926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SimSun" panose="02010600030101010101" pitchFamily="2" charset="-122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二阶</a:t>
                          </a:r>
                          <a:r>
                            <a:rPr lang="en-US" sz="2000" b="1">
                              <a:effectLst/>
                              <a:latin typeface="SimSun" panose="02010600030101010101" pitchFamily="2" charset="-122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隐马尔可夫模型</a:t>
                          </a:r>
                          <a:endParaRPr lang="en-US" sz="2000">
                            <a:effectLst/>
                            <a:latin typeface="Cambria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78.34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80.01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79.16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 b="1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42.06</a:t>
                          </a:r>
                          <a:endParaRPr lang="en-US" sz="2000">
                            <a:effectLst/>
                            <a:latin typeface="Cambria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 dirty="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81.04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10979660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8D803F96-65C2-1846-B214-B2E4B48EBA1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76418606"/>
                  </p:ext>
                </p:extLst>
              </p:nvPr>
            </p:nvGraphicFramePr>
            <p:xfrm>
              <a:off x="838200" y="2349500"/>
              <a:ext cx="10515600" cy="2159000"/>
            </p:xfrm>
            <a:graphic>
              <a:graphicData uri="http://schemas.openxmlformats.org/drawingml/2006/table">
                <a:tbl>
                  <a:tblPr firstRow="1" firstCol="1" lastRow="1" lastCol="1"/>
                  <a:tblGrid>
                    <a:gridCol w="1752600">
                      <a:extLst>
                        <a:ext uri="{9D8B030D-6E8A-4147-A177-3AD203B41FA5}">
                          <a16:colId xmlns:a16="http://schemas.microsoft.com/office/drawing/2014/main" val="2639794483"/>
                        </a:ext>
                      </a:extLst>
                    </a:gridCol>
                    <a:gridCol w="1752600">
                      <a:extLst>
                        <a:ext uri="{9D8B030D-6E8A-4147-A177-3AD203B41FA5}">
                          <a16:colId xmlns:a16="http://schemas.microsoft.com/office/drawing/2014/main" val="612257433"/>
                        </a:ext>
                      </a:extLst>
                    </a:gridCol>
                    <a:gridCol w="1752600">
                      <a:extLst>
                        <a:ext uri="{9D8B030D-6E8A-4147-A177-3AD203B41FA5}">
                          <a16:colId xmlns:a16="http://schemas.microsoft.com/office/drawing/2014/main" val="817278104"/>
                        </a:ext>
                      </a:extLst>
                    </a:gridCol>
                    <a:gridCol w="1752600">
                      <a:extLst>
                        <a:ext uri="{9D8B030D-6E8A-4147-A177-3AD203B41FA5}">
                          <a16:colId xmlns:a16="http://schemas.microsoft.com/office/drawing/2014/main" val="1464602922"/>
                        </a:ext>
                      </a:extLst>
                    </a:gridCol>
                    <a:gridCol w="1752600">
                      <a:extLst>
                        <a:ext uri="{9D8B030D-6E8A-4147-A177-3AD203B41FA5}">
                          <a16:colId xmlns:a16="http://schemas.microsoft.com/office/drawing/2014/main" val="589770461"/>
                        </a:ext>
                      </a:extLst>
                    </a:gridCol>
                    <a:gridCol w="1752600">
                      <a:extLst>
                        <a:ext uri="{9D8B030D-6E8A-4147-A177-3AD203B41FA5}">
                          <a16:colId xmlns:a16="http://schemas.microsoft.com/office/drawing/2014/main" val="3834284562"/>
                        </a:ext>
                      </a:extLst>
                    </a:gridCol>
                  </a:tblGrid>
                  <a:tr h="330200"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SimSun" panose="02010600030101010101" pitchFamily="2" charset="-122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算法</a:t>
                          </a:r>
                          <a:endParaRPr lang="en-US" sz="2000">
                            <a:effectLst/>
                            <a:latin typeface="Cambria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00725" t="-19231" r="-400000" b="-5961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200725" t="-19231" r="-300000" b="-5961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300725" t="-19231" r="-200000" b="-5961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400725" t="-19231" r="-100000" b="-5961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500725" t="-19231" b="-59615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2777963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SimSun" panose="02010600030101010101" pitchFamily="2" charset="-122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最长匹配</a:t>
                          </a:r>
                          <a:endParaRPr lang="en-US" sz="2000">
                            <a:effectLst/>
                            <a:latin typeface="Cambria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89.41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94.64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91.95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2.58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97.14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050784205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SimSun" panose="02010600030101010101" pitchFamily="2" charset="-122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二元文法</a:t>
                          </a:r>
                          <a:endParaRPr lang="en-US" sz="2000">
                            <a:effectLst/>
                            <a:latin typeface="Cambria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 b="1" dirty="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92.38</a:t>
                          </a:r>
                          <a:endParaRPr lang="en-US" sz="2000" dirty="0">
                            <a:effectLst/>
                            <a:latin typeface="Cambria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 b="1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96.70</a:t>
                          </a:r>
                          <a:endParaRPr lang="en-US" sz="2000">
                            <a:effectLst/>
                            <a:latin typeface="Cambria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 b="1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94.49</a:t>
                          </a:r>
                          <a:endParaRPr lang="en-US" sz="2000">
                            <a:effectLst/>
                            <a:latin typeface="Cambria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2.58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 b="1" dirty="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99.26</a:t>
                          </a:r>
                          <a:endParaRPr lang="en-US" sz="2000" dirty="0">
                            <a:effectLst/>
                            <a:latin typeface="Cambria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203449391"/>
                      </a:ext>
                    </a:extLst>
                  </a:tr>
                  <a:tr h="609600"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SimSun" panose="02010600030101010101" pitchFamily="2" charset="-122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一阶</a:t>
                          </a:r>
                          <a:r>
                            <a:rPr lang="en-US" sz="2000" b="1">
                              <a:effectLst/>
                              <a:latin typeface="SimSun" panose="02010600030101010101" pitchFamily="2" charset="-122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隐马尔可夫模型</a:t>
                          </a:r>
                          <a:endParaRPr lang="en-US" sz="2000">
                            <a:effectLst/>
                            <a:latin typeface="Cambria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78.49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80.38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79.42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41.11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 dirty="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81.44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95062926"/>
                      </a:ext>
                    </a:extLst>
                  </a:tr>
                  <a:tr h="609600"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SimSun" panose="02010600030101010101" pitchFamily="2" charset="-122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二阶</a:t>
                          </a:r>
                          <a:r>
                            <a:rPr lang="en-US" sz="2000" b="1">
                              <a:effectLst/>
                              <a:latin typeface="SimSun" panose="02010600030101010101" pitchFamily="2" charset="-122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隐马尔可夫模型</a:t>
                          </a:r>
                          <a:endParaRPr lang="en-US" sz="2000">
                            <a:effectLst/>
                            <a:latin typeface="Cambria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78.34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80.01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79.16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 b="1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42.06</a:t>
                          </a:r>
                          <a:endParaRPr lang="en-US" sz="2000">
                            <a:effectLst/>
                            <a:latin typeface="Cambria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 dirty="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81.04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109796605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94764412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4.8 </a:t>
            </a:r>
            <a:r>
              <a:rPr lang="zh-CN" altLang="en-US" b="1" dirty="0"/>
              <a:t>总结</a:t>
            </a:r>
            <a:endParaRPr lang="en-US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785AE-8204-3149-80EB-977453C04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《</a:t>
            </a:r>
            <a:r>
              <a:rPr lang="zh-CN" altLang="en-US" dirty="0">
                <a:hlinkClick r:id="rId3"/>
              </a:rPr>
              <a:t>自然语言处理入门</a:t>
            </a:r>
            <a:r>
              <a:rPr lang="en-US" altLang="zh-CN" dirty="0">
                <a:hlinkClick r:id="rId3"/>
              </a:rPr>
              <a:t>》</a:t>
            </a:r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810BCE41-2D21-2542-BDE7-B865E9839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0963" y="6198393"/>
            <a:ext cx="681037" cy="681037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959E897-5559-3849-8581-9F9EBC46C2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zh-CN" altLang="en-US" b="1" dirty="0">
                <a:latin typeface="Cambria" panose="02040503050406030204" pitchFamily="18" charset="0"/>
                <a:cs typeface="Times New Roman" panose="02020603050405020304" pitchFamily="18" charset="0"/>
              </a:rPr>
              <a:t>隐马尔可夫模型</a:t>
            </a:r>
            <a:r>
              <a:rPr lang="zh-CN" altLang="en-US" dirty="0">
                <a:latin typeface="Cambria" panose="02040503050406030204" pitchFamily="18" charset="0"/>
                <a:cs typeface="Times New Roman" panose="02020603050405020304" pitchFamily="18" charset="0"/>
              </a:rPr>
              <a:t>的基本问题有三个</a:t>
            </a:r>
            <a:endParaRPr lang="en-US" altLang="zh-CN" dirty="0">
              <a:latin typeface="Cambria" panose="02040503050406030204" pitchFamily="18" charset="0"/>
              <a:cs typeface="Times New Roman" panose="02020603050405020304" pitchFamily="18" charset="0"/>
            </a:endParaRPr>
          </a:p>
          <a:p>
            <a:pPr lvl="1">
              <a:spcBef>
                <a:spcPts val="900"/>
              </a:spcBef>
              <a:spcAft>
                <a:spcPts val="900"/>
              </a:spcAft>
            </a:pPr>
            <a:r>
              <a:rPr lang="zh-CN" altLang="en-US" dirty="0">
                <a:latin typeface="Cambria" panose="02040503050406030204" pitchFamily="18" charset="0"/>
                <a:cs typeface="Times New Roman" panose="02020603050405020304" pitchFamily="18" charset="0"/>
              </a:rPr>
              <a:t>样本生成</a:t>
            </a:r>
            <a:endParaRPr lang="en-US" altLang="zh-CN" dirty="0">
              <a:latin typeface="Cambria" panose="02040503050406030204" pitchFamily="18" charset="0"/>
              <a:cs typeface="Times New Roman" panose="02020603050405020304" pitchFamily="18" charset="0"/>
            </a:endParaRPr>
          </a:p>
          <a:p>
            <a:pPr lvl="1">
              <a:spcBef>
                <a:spcPts val="900"/>
              </a:spcBef>
              <a:spcAft>
                <a:spcPts val="900"/>
              </a:spcAft>
            </a:pPr>
            <a:r>
              <a:rPr lang="zh-CN" altLang="en-US" dirty="0">
                <a:latin typeface="Cambria" panose="02040503050406030204" pitchFamily="18" charset="0"/>
                <a:cs typeface="Times New Roman" panose="02020603050405020304" pitchFamily="18" charset="0"/>
              </a:rPr>
              <a:t>参数估计</a:t>
            </a:r>
            <a:endParaRPr lang="en-US" altLang="zh-CN" dirty="0">
              <a:latin typeface="Cambria" panose="02040503050406030204" pitchFamily="18" charset="0"/>
              <a:cs typeface="Times New Roman" panose="02020603050405020304" pitchFamily="18" charset="0"/>
            </a:endParaRPr>
          </a:p>
          <a:p>
            <a:pPr lvl="1">
              <a:spcBef>
                <a:spcPts val="900"/>
              </a:spcBef>
              <a:spcAft>
                <a:spcPts val="900"/>
              </a:spcAft>
            </a:pPr>
            <a:r>
              <a:rPr lang="zh-CN" altLang="en-US" dirty="0">
                <a:latin typeface="Cambria" panose="02040503050406030204" pitchFamily="18" charset="0"/>
                <a:cs typeface="Times New Roman" panose="02020603050405020304" pitchFamily="18" charset="0"/>
              </a:rPr>
              <a:t>序列预测</a:t>
            </a:r>
            <a:endParaRPr lang="en-US" altLang="zh-CN" dirty="0">
              <a:latin typeface="Cambria" panose="020405030504060302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zh-CN" altLang="en-US" dirty="0">
                <a:latin typeface="Cambria" panose="02040503050406030204" pitchFamily="18" charset="0"/>
                <a:cs typeface="Times New Roman" panose="02020603050405020304" pitchFamily="18" charset="0"/>
              </a:rPr>
              <a:t>然而</a:t>
            </a:r>
            <a:r>
              <a:rPr lang="zh-CN" altLang="en-US" b="1" dirty="0">
                <a:latin typeface="Cambria" panose="02040503050406030204" pitchFamily="18" charset="0"/>
                <a:cs typeface="Times New Roman" panose="02020603050405020304" pitchFamily="18" charset="0"/>
              </a:rPr>
              <a:t>隐马尔可夫模型</a:t>
            </a:r>
            <a:r>
              <a:rPr lang="zh-CN" altLang="en-US" dirty="0">
                <a:latin typeface="Cambria" panose="02040503050406030204" pitchFamily="18" charset="0"/>
                <a:cs typeface="Times New Roman" panose="02020603050405020304" pitchFamily="18" charset="0"/>
              </a:rPr>
              <a:t>用于中文分词的效果并不理想，看来朴素的</a:t>
            </a:r>
            <a:r>
              <a:rPr lang="zh-CN" altLang="en-US" b="1" dirty="0">
                <a:latin typeface="Cambria" panose="02040503050406030204" pitchFamily="18" charset="0"/>
                <a:cs typeface="Times New Roman" panose="02020603050405020304" pitchFamily="18" charset="0"/>
              </a:rPr>
              <a:t>隐马尔可夫模型</a:t>
            </a:r>
            <a:r>
              <a:rPr lang="zh-CN" altLang="en-US" dirty="0">
                <a:latin typeface="Cambria" panose="02040503050406030204" pitchFamily="18" charset="0"/>
                <a:cs typeface="Times New Roman" panose="02020603050405020304" pitchFamily="18" charset="0"/>
              </a:rPr>
              <a:t>不适合中文分词，我们需要更高级的模型</a:t>
            </a:r>
            <a:endParaRPr lang="en-US" dirty="0">
              <a:latin typeface="Cambria" panose="020405030504060302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zh-CN" altLang="en-US" b="1" dirty="0">
                <a:latin typeface="Cambria" panose="02040503050406030204" pitchFamily="18" charset="0"/>
                <a:cs typeface="Times New Roman" panose="02020603050405020304" pitchFamily="18" charset="0"/>
              </a:rPr>
              <a:t>隐马尔可夫模型</a:t>
            </a:r>
            <a:r>
              <a:rPr lang="zh-CN" altLang="en-US" dirty="0">
                <a:latin typeface="Cambria" panose="02040503050406030204" pitchFamily="18" charset="0"/>
                <a:cs typeface="Times New Roman" panose="02020603050405020304" pitchFamily="18" charset="0"/>
              </a:rPr>
              <a:t>作为入门模型，比较容易上手，同时也是许多高级模型的基础</a:t>
            </a:r>
            <a:endParaRPr lang="en-US" dirty="0">
              <a:latin typeface="Cambria" panose="020405030504060302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02362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4.1.2 </a:t>
            </a:r>
            <a:r>
              <a:rPr lang="zh-CN" altLang="en-US" b="1" dirty="0"/>
              <a:t>序列标注与词性标注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D17830-F7E2-4249-9970-B84143D4A4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785AE-8204-3149-80EB-977453C04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《</a:t>
            </a:r>
            <a:r>
              <a:rPr lang="zh-CN" altLang="en-US" dirty="0">
                <a:hlinkClick r:id="rId3"/>
              </a:rPr>
              <a:t>自然语言处理入门</a:t>
            </a:r>
            <a:r>
              <a:rPr lang="en-US" altLang="zh-CN" dirty="0">
                <a:hlinkClick r:id="rId3"/>
              </a:rPr>
              <a:t>》</a:t>
            </a:r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810BCE41-2D21-2542-BDE7-B865E9839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0963" y="6198393"/>
            <a:ext cx="681037" cy="681037"/>
          </a:xfrm>
          <a:prstGeom prst="rect">
            <a:avLst/>
          </a:prstGeom>
        </p:spPr>
      </p:pic>
      <p:pic>
        <p:nvPicPr>
          <p:cNvPr id="8" name="Picture">
            <a:extLst>
              <a:ext uri="{FF2B5EF4-FFF2-40B4-BE49-F238E27FC236}">
                <a16:creationId xmlns:a16="http://schemas.microsoft.com/office/drawing/2014/main" id="{B1848EB6-3CBF-E54D-9AC6-5B1FB5822C78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 bwMode="auto">
          <a:xfrm>
            <a:off x="2317619" y="2875694"/>
            <a:ext cx="7556761" cy="2877834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9164060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4.1.3 </a:t>
            </a:r>
            <a:r>
              <a:rPr lang="zh-CN" altLang="en-US" b="1" dirty="0"/>
              <a:t>序列标注与命名实体识别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D17830-F7E2-4249-9970-B84143D4A4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地名和机构名常常由多个单词组成（称为</a:t>
            </a:r>
            <a:r>
              <a:rPr lang="zh-CN" altLang="en-US" b="1" dirty="0"/>
              <a:t>复合词</a:t>
            </a:r>
            <a:r>
              <a:rPr lang="zh-CN" altLang="en-US" dirty="0"/>
              <a:t>）</a:t>
            </a:r>
            <a:endParaRPr lang="en-US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785AE-8204-3149-80EB-977453C04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《</a:t>
            </a:r>
            <a:r>
              <a:rPr lang="zh-CN" altLang="en-US" dirty="0">
                <a:hlinkClick r:id="rId3"/>
              </a:rPr>
              <a:t>自然语言处理入门</a:t>
            </a:r>
            <a:r>
              <a:rPr lang="en-US" altLang="zh-CN" dirty="0">
                <a:hlinkClick r:id="rId3"/>
              </a:rPr>
              <a:t>》</a:t>
            </a:r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810BCE41-2D21-2542-BDE7-B865E9839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0963" y="6198393"/>
            <a:ext cx="681037" cy="681037"/>
          </a:xfrm>
          <a:prstGeom prst="rect">
            <a:avLst/>
          </a:prstGeom>
        </p:spPr>
      </p:pic>
      <p:pic>
        <p:nvPicPr>
          <p:cNvPr id="8" name="Picture">
            <a:extLst>
              <a:ext uri="{FF2B5EF4-FFF2-40B4-BE49-F238E27FC236}">
                <a16:creationId xmlns:a16="http://schemas.microsoft.com/office/drawing/2014/main" id="{B1848EB6-3CBF-E54D-9AC6-5B1FB5822C78}"/>
              </a:ext>
            </a:extLst>
          </p:cNvPr>
          <p:cNvPicPr/>
          <p:nvPr/>
        </p:nvPicPr>
        <p:blipFill>
          <a:blip r:embed="rId5"/>
          <a:srcRect/>
          <a:stretch/>
        </p:blipFill>
        <p:spPr bwMode="auto">
          <a:xfrm>
            <a:off x="2317619" y="2875694"/>
            <a:ext cx="7556761" cy="2877833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850110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4.2 </a:t>
            </a:r>
            <a:r>
              <a:rPr lang="en-US" b="1" dirty="0" err="1"/>
              <a:t>隐马尔可夫模型</a:t>
            </a: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D17830-F7E2-4249-9970-B84143D4A4A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b="1" dirty="0" err="1">
                    <a:cs typeface="Times New Roman" panose="02020603050405020304" pitchFamily="18" charset="0"/>
                  </a:rPr>
                  <a:t>隐马尔可夫模型</a:t>
                </a:r>
                <a:r>
                  <a:rPr lang="en-US" dirty="0" err="1">
                    <a:cs typeface="Times New Roman" panose="02020603050405020304" pitchFamily="18" charset="0"/>
                  </a:rPr>
                  <a:t>（</a:t>
                </a:r>
                <a:r>
                  <a:rPr lang="en-US" dirty="0" err="1">
                    <a:latin typeface="Cambria" panose="02040503050406030204" pitchFamily="18" charset="0"/>
                    <a:cs typeface="Times New Roman" panose="02020603050405020304" pitchFamily="18" charset="0"/>
                  </a:rPr>
                  <a:t>Hidden</a:t>
                </a:r>
                <a:r>
                  <a:rPr 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 Markov </a:t>
                </a:r>
                <a:r>
                  <a:rPr lang="en-US" dirty="0" err="1">
                    <a:latin typeface="Cambria" panose="02040503050406030204" pitchFamily="18" charset="0"/>
                    <a:cs typeface="Times New Roman" panose="02020603050405020304" pitchFamily="18" charset="0"/>
                  </a:rPr>
                  <a:t>Model</a:t>
                </a:r>
                <a:r>
                  <a:rPr lang="en-US" dirty="0" err="1">
                    <a:cs typeface="Times New Roman" panose="02020603050405020304" pitchFamily="18" charset="0"/>
                  </a:rPr>
                  <a:t>，</a:t>
                </a:r>
                <a:r>
                  <a:rPr lang="en-US" dirty="0" err="1">
                    <a:latin typeface="Cambria" panose="02040503050406030204" pitchFamily="18" charset="0"/>
                    <a:cs typeface="Times New Roman" panose="02020603050405020304" pitchFamily="18" charset="0"/>
                  </a:rPr>
                  <a:t>HMM</a:t>
                </a:r>
                <a:r>
                  <a:rPr lang="en-US" dirty="0" err="1">
                    <a:cs typeface="Times New Roman" panose="02020603050405020304" pitchFamily="18" charset="0"/>
                  </a:rPr>
                  <a:t>）是描述两个时序序列联合分布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𝑝</m:t>
                    </m:r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𝒙</m:t>
                    </m:r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𝒚</m:t>
                    </m:r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dirty="0" err="1">
                    <a:cs typeface="Times New Roman" panose="02020603050405020304" pitchFamily="18" charset="0"/>
                  </a:rPr>
                  <a:t>的概率模型</a:t>
                </a:r>
                <a:endParaRPr lang="en-US" dirty="0">
                  <a:cs typeface="Times New Roman" panose="020206030504050203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𝒙</m:t>
                    </m:r>
                  </m:oMath>
                </a14:m>
                <a:r>
                  <a:rPr lang="en-US" dirty="0" err="1">
                    <a:cs typeface="Times New Roman" panose="02020603050405020304" pitchFamily="18" charset="0"/>
                  </a:rPr>
                  <a:t>序列外界可见</a:t>
                </a:r>
                <a:r>
                  <a:rPr lang="en-US" dirty="0">
                    <a:cs typeface="Times New Roman" panose="02020603050405020304" pitchFamily="18" charset="0"/>
                  </a:rPr>
                  <a:t>（</a:t>
                </a:r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外界</a:t>
                </a:r>
                <a:r>
                  <a:rPr lang="en-US" dirty="0" err="1">
                    <a:cs typeface="Times New Roman" panose="02020603050405020304" pitchFamily="18" charset="0"/>
                  </a:rPr>
                  <a:t>指的是观测者</a:t>
                </a:r>
                <a:r>
                  <a:rPr lang="en-US" dirty="0">
                    <a:cs typeface="Times New Roman" panose="02020603050405020304" pitchFamily="18" charset="0"/>
                  </a:rPr>
                  <a:t>），</a:t>
                </a:r>
                <a:r>
                  <a:rPr lang="en-US" dirty="0" err="1">
                    <a:cs typeface="Times New Roman" panose="02020603050405020304" pitchFamily="18" charset="0"/>
                  </a:rPr>
                  <a:t>称为</a:t>
                </a:r>
                <a:r>
                  <a:rPr lang="en-US" b="1" dirty="0" err="1">
                    <a:cs typeface="Times New Roman" panose="02020603050405020304" pitchFamily="18" charset="0"/>
                  </a:rPr>
                  <a:t>观测序列</a:t>
                </a:r>
                <a:r>
                  <a:rPr lang="en-US" dirty="0" err="1">
                    <a:cs typeface="Times New Roman" panose="02020603050405020304" pitchFamily="18" charset="0"/>
                  </a:rPr>
                  <a:t>（</a:t>
                </a:r>
                <a:r>
                  <a:rPr lang="en-US" dirty="0" err="1">
                    <a:latin typeface="Cambria" panose="02040503050406030204" pitchFamily="18" charset="0"/>
                    <a:cs typeface="Times New Roman" panose="02020603050405020304" pitchFamily="18" charset="0"/>
                  </a:rPr>
                  <a:t>observation</a:t>
                </a:r>
                <a:r>
                  <a:rPr 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 sequence</a:t>
                </a:r>
                <a:r>
                  <a:rPr lang="en-US" dirty="0">
                    <a:cs typeface="Times New Roman" panose="02020603050405020304" pitchFamily="18" charset="0"/>
                  </a:rPr>
                  <a:t>）</a:t>
                </a:r>
              </a:p>
              <a:p>
                <a:pPr lvl="2"/>
                <a:r>
                  <a:rPr lang="zh-CN" altLang="en-US" dirty="0"/>
                  <a:t>观测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CN" altLang="en-US" dirty="0"/>
                  <a:t>为单词</a:t>
                </a:r>
                <a:endParaRPr lang="en-US" dirty="0">
                  <a:cs typeface="Times New Roman" panose="020206030504050203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𝒚</m:t>
                    </m:r>
                  </m:oMath>
                </a14:m>
                <a:r>
                  <a:rPr lang="en-US" dirty="0" err="1">
                    <a:cs typeface="Times New Roman" panose="02020603050405020304" pitchFamily="18" charset="0"/>
                  </a:rPr>
                  <a:t>序列外界不可见，称为</a:t>
                </a:r>
                <a:r>
                  <a:rPr lang="en-US" b="1" dirty="0" err="1">
                    <a:cs typeface="Times New Roman" panose="02020603050405020304" pitchFamily="18" charset="0"/>
                  </a:rPr>
                  <a:t>状态序列</a:t>
                </a:r>
                <a:r>
                  <a:rPr lang="en-US" dirty="0" err="1">
                    <a:cs typeface="Times New Roman" panose="02020603050405020304" pitchFamily="18" charset="0"/>
                  </a:rPr>
                  <a:t>（</a:t>
                </a:r>
                <a:r>
                  <a:rPr lang="en-US" dirty="0" err="1">
                    <a:latin typeface="Cambria" panose="02040503050406030204" pitchFamily="18" charset="0"/>
                    <a:cs typeface="Times New Roman" panose="02020603050405020304" pitchFamily="18" charset="0"/>
                  </a:rPr>
                  <a:t>state</a:t>
                </a:r>
                <a:r>
                  <a:rPr 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 sequence</a:t>
                </a:r>
                <a:r>
                  <a:rPr lang="en-US" dirty="0">
                    <a:cs typeface="Times New Roman" panose="02020603050405020304" pitchFamily="18" charset="0"/>
                  </a:rPr>
                  <a:t>）</a:t>
                </a:r>
              </a:p>
              <a:p>
                <a:pPr lvl="2"/>
                <a:r>
                  <a:rPr lang="zh-CN" altLang="en-US" dirty="0"/>
                  <a:t>状态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zh-CN" altLang="en-US" dirty="0"/>
                  <a:t>为词性</a:t>
                </a:r>
                <a:endParaRPr lang="en-US" altLang="zh-CN" dirty="0"/>
              </a:p>
              <a:p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人们也称状态为</a:t>
                </a:r>
                <a:r>
                  <a:rPr lang="zh-CN" altLang="en-US" b="1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隐状态</a:t>
                </a:r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（</a:t>
                </a:r>
                <a:r>
                  <a:rPr 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hidden state</a:t>
                </a:r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），而称观测为</a:t>
                </a:r>
                <a:r>
                  <a:rPr lang="zh-CN" altLang="en-US" b="1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显状态</a:t>
                </a:r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（</a:t>
                </a:r>
                <a:r>
                  <a:rPr 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visible state</a:t>
                </a:r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）</a:t>
                </a:r>
                <a:endParaRPr lang="en-US" altLang="zh-CN" dirty="0"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r>
                  <a:rPr lang="zh-CN" altLang="en-US" b="1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隐马尔可夫模型</a:t>
                </a:r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之所以称为</a:t>
                </a:r>
                <a:r>
                  <a:rPr lang="en-US" dirty="0">
                    <a:cs typeface="Times New Roman" panose="02020603050405020304" pitchFamily="18" charset="0"/>
                  </a:rPr>
                  <a:t>“</a:t>
                </a:r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马尔可夫模型</a:t>
                </a:r>
                <a:r>
                  <a:rPr lang="en-US" dirty="0">
                    <a:cs typeface="Times New Roman" panose="02020603050405020304" pitchFamily="18" charset="0"/>
                  </a:rPr>
                  <a:t>”</a:t>
                </a:r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，是因为它满足马尔可夫假设</a:t>
                </a:r>
                <a:endParaRPr lang="en-US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D17830-F7E2-4249-9970-B84143D4A4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65" t="-40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785AE-8204-3149-80EB-977453C04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hlinkClick r:id="rId4"/>
              </a:rPr>
              <a:t>《</a:t>
            </a:r>
            <a:r>
              <a:rPr lang="zh-CN" altLang="en-US" dirty="0">
                <a:hlinkClick r:id="rId4"/>
              </a:rPr>
              <a:t>自然语言处理入门</a:t>
            </a:r>
            <a:r>
              <a:rPr lang="en-US" altLang="zh-CN" dirty="0">
                <a:hlinkClick r:id="rId4"/>
              </a:rPr>
              <a:t>》</a:t>
            </a:r>
            <a:endParaRPr lang="en-US" dirty="0"/>
          </a:p>
        </p:txBody>
      </p:sp>
      <p:pic>
        <p:nvPicPr>
          <p:cNvPr id="7" name="Picture 6">
            <a:hlinkClick r:id="rId4"/>
            <a:extLst>
              <a:ext uri="{FF2B5EF4-FFF2-40B4-BE49-F238E27FC236}">
                <a16:creationId xmlns:a16="http://schemas.microsoft.com/office/drawing/2014/main" id="{810BCE41-2D21-2542-BDE7-B865E9839A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10963" y="6198393"/>
            <a:ext cx="681037" cy="681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0416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4.2.1 </a:t>
            </a:r>
            <a:r>
              <a:rPr lang="zh-CN" altLang="en-US" b="1" dirty="0"/>
              <a:t>从马尔可夫假设到隐马尔可夫模型</a:t>
            </a: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D17830-F7E2-4249-9970-B84143D4A4A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zh-CN" altLang="en-US" b="1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马尔可夫假设</a:t>
                </a:r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：每个事件的发生概率只取决于前一个事件</a:t>
                </a:r>
                <a:endParaRPr lang="en-US" altLang="zh-CN" dirty="0"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r>
                  <a:rPr lang="zh-CN" altLang="en-US" dirty="0"/>
                  <a:t>将满足该假设的连续多个事件串联在一起，就构成了</a:t>
                </a:r>
                <a:r>
                  <a:rPr lang="zh-CN" altLang="en-US" b="1" dirty="0"/>
                  <a:t>马尔可夫链</a:t>
                </a:r>
                <a:endParaRPr lang="en-US" altLang="zh-CN" b="1" dirty="0"/>
              </a:p>
              <a:p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隐马尔可夫模型理解起来就并不复杂了：它的马尔可夫假设作用于状态序列</a:t>
                </a:r>
                <a:endParaRPr lang="en-US" altLang="zh-CN" dirty="0"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 lvl="1"/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假设</a:t>
                </a:r>
                <a:r>
                  <a:rPr 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①</a:t>
                </a:r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当前状态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仅仅依赖于前一个状态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，连续多个状态构成</a:t>
                </a:r>
                <a:r>
                  <a:rPr lang="zh-CN" altLang="en-US" b="1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隐马尔可夫链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𝒚</m:t>
                    </m:r>
                  </m:oMath>
                </a14:m>
                <a:endParaRPr lang="en-US" b="1" dirty="0"/>
              </a:p>
              <a:p>
                <a:pPr lvl="1"/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假设</a:t>
                </a:r>
                <a:r>
                  <a:rPr 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②</a:t>
                </a:r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任意时刻的观测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只依赖于该时刻的状态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，与其他时刻的状态或观测独立无关</a:t>
                </a:r>
                <a:endParaRPr lang="en-US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D17830-F7E2-4249-9970-B84143D4A4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65" t="-3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785AE-8204-3149-80EB-977453C04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hlinkClick r:id="rId4"/>
              </a:rPr>
              <a:t>《</a:t>
            </a:r>
            <a:r>
              <a:rPr lang="zh-CN" altLang="en-US" dirty="0">
                <a:hlinkClick r:id="rId4"/>
              </a:rPr>
              <a:t>自然语言处理入门</a:t>
            </a:r>
            <a:r>
              <a:rPr lang="en-US" altLang="zh-CN" dirty="0">
                <a:hlinkClick r:id="rId4"/>
              </a:rPr>
              <a:t>》</a:t>
            </a:r>
            <a:endParaRPr lang="en-US" dirty="0"/>
          </a:p>
        </p:txBody>
      </p:sp>
      <p:pic>
        <p:nvPicPr>
          <p:cNvPr id="7" name="Picture 6">
            <a:hlinkClick r:id="rId4"/>
            <a:extLst>
              <a:ext uri="{FF2B5EF4-FFF2-40B4-BE49-F238E27FC236}">
                <a16:creationId xmlns:a16="http://schemas.microsoft.com/office/drawing/2014/main" id="{810BCE41-2D21-2542-BDE7-B865E9839A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10963" y="6198393"/>
            <a:ext cx="681037" cy="681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6857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458</TotalTime>
  <Words>3678</Words>
  <Application>Microsoft Macintosh PowerPoint</Application>
  <PresentationFormat>Widescreen</PresentationFormat>
  <Paragraphs>313</Paragraphs>
  <Slides>51</Slides>
  <Notes>51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8" baseType="lpstr">
      <vt:lpstr>SimSun</vt:lpstr>
      <vt:lpstr>Arial</vt:lpstr>
      <vt:lpstr>Calibri</vt:lpstr>
      <vt:lpstr>Cambria</vt:lpstr>
      <vt:lpstr>Cambria Math</vt:lpstr>
      <vt:lpstr>Consolas</vt:lpstr>
      <vt:lpstr>Office Theme</vt:lpstr>
      <vt:lpstr>第四章 隐马尔可夫模型       与序列标注</vt:lpstr>
      <vt:lpstr>第四章 隐马尔可夫模型与序列标注</vt:lpstr>
      <vt:lpstr>4.1 序列标注问题</vt:lpstr>
      <vt:lpstr>4.1.1 序列标注与中文分词</vt:lpstr>
      <vt:lpstr>4.1.1 序列标注与中文分词</vt:lpstr>
      <vt:lpstr>4.1.2 序列标注与词性标注</vt:lpstr>
      <vt:lpstr>4.1.3 序列标注与命名实体识别</vt:lpstr>
      <vt:lpstr>4.2 隐马尔可夫模型</vt:lpstr>
      <vt:lpstr>4.2.1 从马尔可夫假设到隐马尔可夫模型</vt:lpstr>
      <vt:lpstr>4.2.1 从马尔可夫假设到隐马尔可夫模型</vt:lpstr>
      <vt:lpstr>4.2.1 从马尔可夫假设到隐马尔可夫模型</vt:lpstr>
      <vt:lpstr>4.2.2 初始状态概率向量</vt:lpstr>
      <vt:lpstr>4.2.2 初始状态概率向量</vt:lpstr>
      <vt:lpstr>4.2.3 状态转移概率矩阵</vt:lpstr>
      <vt:lpstr>4.2.4 发射概率矩阵</vt:lpstr>
      <vt:lpstr>4.2.5 隐马尔可夫模型的三个基本用法</vt:lpstr>
      <vt:lpstr>4.3 隐马尔可夫模型的样本生成</vt:lpstr>
      <vt:lpstr>4.3.1 案例——医疗诊断</vt:lpstr>
      <vt:lpstr>4.3.1 案例——医疗诊断</vt:lpstr>
      <vt:lpstr>4.3.1 案例——医疗诊断</vt:lpstr>
      <vt:lpstr>4.3.2 样本生成算法</vt:lpstr>
      <vt:lpstr>4.3.2 样本生成算法</vt:lpstr>
      <vt:lpstr>4.4 隐马尔可夫模型的训练</vt:lpstr>
      <vt:lpstr>4.4.1 转移概率矩阵的估计</vt:lpstr>
      <vt:lpstr>4.4.1 转移概率矩阵的估计</vt:lpstr>
      <vt:lpstr>4.4.2 初始状态概率向量的估计</vt:lpstr>
      <vt:lpstr>4.4.3 发射概率矩阵的估计</vt:lpstr>
      <vt:lpstr>4.4.3 发射概率矩阵的估计</vt:lpstr>
      <vt:lpstr>4.4.4 验证样本生成与模型训练</vt:lpstr>
      <vt:lpstr>4.5 隐马尔可夫模型的预测</vt:lpstr>
      <vt:lpstr>4.5.1 概率计算的前向算法</vt:lpstr>
      <vt:lpstr>4.5.2 搜索状态序列的维特比算法</vt:lpstr>
      <vt:lpstr>4.5.2 搜索状态序列的维特比算法</vt:lpstr>
      <vt:lpstr>4.5.2 搜索状态序列的维特比算法</vt:lpstr>
      <vt:lpstr>4.5.2 搜索状态序列的维特比算法</vt:lpstr>
      <vt:lpstr>4.5.2 搜索状态序列的维特比算法</vt:lpstr>
      <vt:lpstr>4.5.2 搜索状态序列的维特比算法</vt:lpstr>
      <vt:lpstr>4.5.2 搜索状态序列的维特比算法</vt:lpstr>
      <vt:lpstr>4.6 隐马尔可夫模型应用于中文分词</vt:lpstr>
      <vt:lpstr>4.6.1 标注集</vt:lpstr>
      <vt:lpstr>4.6.2 字符映射</vt:lpstr>
      <vt:lpstr>4.6.3 语料转换</vt:lpstr>
      <vt:lpstr>4.6.4 训练</vt:lpstr>
      <vt:lpstr>4.6.4 训练</vt:lpstr>
      <vt:lpstr>4.6.5 预测</vt:lpstr>
      <vt:lpstr>4.6.6 评测</vt:lpstr>
      <vt:lpstr>4.7二阶隐马尔可夫模型*</vt:lpstr>
      <vt:lpstr>4.7.1 二阶转移概率张量的估计</vt:lpstr>
      <vt:lpstr>4.7.2 二阶隐马尔可夫模型中的维特比算法</vt:lpstr>
      <vt:lpstr>4.7.3 二阶隐马尔可夫模型应用于中文分词</vt:lpstr>
      <vt:lpstr>4.8 总结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韩 和</dc:creator>
  <cp:lastModifiedBy>韩 和</cp:lastModifiedBy>
  <cp:revision>253</cp:revision>
  <dcterms:created xsi:type="dcterms:W3CDTF">2019-10-06T17:25:52Z</dcterms:created>
  <dcterms:modified xsi:type="dcterms:W3CDTF">2020-01-14T06:41:57Z</dcterms:modified>
</cp:coreProperties>
</file>